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slideMaster6.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media/image53.jpeg" ContentType="image/jpeg"/>
  <Override PartName="/ppt/media/image1.jpeg" ContentType="image/jpeg"/>
  <Override PartName="/ppt/media/image54.jpeg" ContentType="image/jpeg"/>
  <Override PartName="/ppt/media/image2.jpeg" ContentType="image/jpeg"/>
  <Override PartName="/ppt/media/image38.png" ContentType="image/png"/>
  <Override PartName="/ppt/media/image55.jpeg" ContentType="image/jpeg"/>
  <Override PartName="/ppt/media/image3.jpeg" ContentType="image/jpeg"/>
  <Override PartName="/ppt/media/image4.jpeg" ContentType="image/jpeg"/>
  <Override PartName="/ppt/media/image56.jpeg" ContentType="image/jpeg"/>
  <Override PartName="/ppt/media/image5.jpeg" ContentType="image/jpeg"/>
  <Override PartName="/ppt/media/image57.jpeg" ContentType="image/jpeg"/>
  <Override PartName="/ppt/media/image6.jpeg" ContentType="image/jpeg"/>
  <Override PartName="/ppt/media/image58.jpeg" ContentType="image/jpeg"/>
  <Override PartName="/ppt/media/image7.jpeg" ContentType="image/jpeg"/>
  <Override PartName="/ppt/media/image8.jpeg" ContentType="image/jpeg"/>
  <Override PartName="/ppt/media/image41.png" ContentType="image/png"/>
  <Override PartName="/ppt/media/image9.jpeg" ContentType="image/jpeg"/>
  <Override PartName="/ppt/media/image51.png" ContentType="image/png"/>
  <Override PartName="/ppt/media/image10.jpeg" ContentType="image/jpeg"/>
  <Override PartName="/ppt/media/image66.png" ContentType="image/png"/>
  <Override PartName="/ppt/media/image11.jpeg" ContentType="image/jpeg"/>
  <Override PartName="/ppt/media/image12.png" ContentType="image/png"/>
  <Override PartName="/ppt/media/image18.jpeg" ContentType="image/jpeg"/>
  <Override PartName="/ppt/media/image13.jpeg" ContentType="image/jpeg"/>
  <Override PartName="/ppt/media/image19.png" ContentType="image/png"/>
  <Override PartName="/ppt/media/image14.jpeg" ContentType="image/jpeg"/>
  <Override PartName="/ppt/media/image15.png" ContentType="image/png"/>
  <Override PartName="/ppt/media/image16.jpeg" ContentType="image/jpeg"/>
  <Override PartName="/ppt/media/image49.png" ContentType="image/png"/>
  <Override PartName="/ppt/media/image17.png" ContentType="image/png"/>
  <Override PartName="/ppt/media/image24.jpeg" ContentType="image/jpeg"/>
  <Override PartName="/ppt/media/image20.jpeg" ContentType="image/jpeg"/>
  <Override PartName="/ppt/media/image21.jpeg" ContentType="image/jpeg"/>
  <Override PartName="/ppt/media/image22.png" ContentType="image/png"/>
  <Override PartName="/ppt/media/image23.jpeg" ContentType="image/jpeg"/>
  <Override PartName="/ppt/media/image25.png" ContentType="image/png"/>
  <Override PartName="/ppt/media/image36.jpeg" ContentType="image/jpeg"/>
  <Override PartName="/ppt/media/image26.jpeg" ContentType="image/jpeg"/>
  <Override PartName="/ppt/media/image27.png" ContentType="image/png"/>
  <Override PartName="/ppt/media/image28.jpeg" ContentType="image/jpeg"/>
  <Override PartName="/ppt/media/image29.jpeg" ContentType="image/jpeg"/>
  <Override PartName="/ppt/media/image30.png" ContentType="image/png"/>
  <Override PartName="/ppt/media/image31.jpeg" ContentType="image/jpeg"/>
  <Override PartName="/ppt/media/image32.png" ContentType="image/png"/>
  <Override PartName="/ppt/media/image33.jpeg" ContentType="image/jpeg"/>
  <Override PartName="/ppt/media/image34.jpeg" ContentType="image/jpeg"/>
  <Override PartName="/ppt/media/image35.png" ContentType="image/png"/>
  <Override PartName="/ppt/media/image37.jpeg" ContentType="image/jpeg"/>
  <Override PartName="/ppt/media/image39.jpeg" ContentType="image/jpeg"/>
  <Override PartName="/ppt/media/image40.jpeg" ContentType="image/jpeg"/>
  <Override PartName="/ppt/media/image42.jpeg" ContentType="image/jpeg"/>
  <Override PartName="/ppt/media/image43.png" ContentType="image/png"/>
  <Override PartName="/ppt/media/image44.jpeg" ContentType="image/jpeg"/>
  <Override PartName="/ppt/media/image45.jpeg" ContentType="image/jpeg"/>
  <Override PartName="/ppt/media/image46.png" ContentType="image/png"/>
  <Override PartName="/ppt/media/image47.jpeg" ContentType="image/jpeg"/>
  <Override PartName="/ppt/media/image48.jpeg" ContentType="image/jpeg"/>
  <Override PartName="/ppt/media/image50.jpeg" ContentType="image/jpeg"/>
  <Override PartName="/ppt/media/image52.jpeg" ContentType="image/jpeg"/>
  <Override PartName="/ppt/media/image59.png" ContentType="image/png"/>
  <Override PartName="/ppt/media/image60.jpeg" ContentType="image/jpeg"/>
  <Override PartName="/ppt/media/image61.png" ContentType="image/png"/>
  <Override PartName="/ppt/media/image62.jpeg" ContentType="image/jpeg"/>
  <Override PartName="/ppt/media/image63.jpeg" ContentType="image/jpeg"/>
  <Override PartName="/ppt/media/image64.png" ContentType="image/png"/>
  <Override PartName="/ppt/media/image65.jpeg" ContentType="image/jpeg"/>
  <Override PartName="/ppt/media/image67.jpeg" ContentType="image/jpeg"/>
  <Override PartName="/ppt/media/image68.png" ContentType="image/png"/>
  <Override PartName="/ppt/media/image69.jpeg" ContentType="image/jpeg"/>
  <Override PartName="/ppt/media/image70.png" ContentType="image/png"/>
  <Override PartName="/ppt/media/image71.jpeg" ContentType="image/jpeg"/>
  <Override PartName="/ppt/media/image72.jpeg" ContentType="image/jpeg"/>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_rels/slideLayout31.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55.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56.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57.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58.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59.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60.xml.rels" ContentType="application/vnd.openxmlformats-package.relationships+xml"/>
  <Override PartName="/ppt/slideLayouts/_rels/slideLayout61.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4.xml.rels" ContentType="application/vnd.openxmlformats-package.relationships+xml"/>
  <Override PartName="/ppt/slideLayouts/_rels/slideLayout65.xml.rels" ContentType="application/vnd.openxmlformats-package.relationships+xml"/>
  <Override PartName="/ppt/slideLayouts/_rels/slideLayout66.xml.rels" ContentType="application/vnd.openxmlformats-package.relationships+xml"/>
  <Override PartName="/ppt/slideLayouts/_rels/slideLayout67.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70.xml.rels" ContentType="application/vnd.openxmlformats-package.relationships+xml"/>
  <Override PartName="/ppt/slideLayouts/_rels/slideLayout71.xml.rels" ContentType="application/vnd.openxmlformats-package.relationships+xml"/>
  <Override PartName="/ppt/slideLayouts/_rels/slideLayout72.xml.rels" ContentType="application/vnd.openxmlformats-package.relationship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Lst>
  <p:sldSz cx="9144000" cy="51435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6"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27"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3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31"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32"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4"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35"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36"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37"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38"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39"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8"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0"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2"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5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5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5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1"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6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63"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9"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70"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7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7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7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75"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77"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78"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79"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80"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81"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82"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90"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92"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94"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9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7"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7"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9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0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101"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03"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0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05"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0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0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09"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11"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112"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1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1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16"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117"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19"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120"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121"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122"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123"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124"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32"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34"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3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37"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9"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4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42"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143"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45"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4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47"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4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5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51"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53"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154"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5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5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58"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159"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61"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162"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163"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164"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165"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166"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7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76"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7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7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1"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8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8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18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8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8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89"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9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9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93"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95"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196"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9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9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0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201"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03"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204"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205"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206"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207"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208"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16"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18"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20"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2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3"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2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2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227"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2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3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31"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3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3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35"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16"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37"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238"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4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4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42"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243"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45"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246"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247"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248"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249"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250"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0"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4"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jpe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jpe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5.jpe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6.jpe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0" name="CustomShape 1"/>
          <p:cNvSpPr/>
          <p:nvPr/>
        </p:nvSpPr>
        <p:spPr>
          <a:xfrm>
            <a:off x="7872840" y="0"/>
            <a:ext cx="1269720" cy="5142240"/>
          </a:xfrm>
          <a:prstGeom prst="rect">
            <a:avLst/>
          </a:prstGeom>
          <a:solidFill>
            <a:schemeClr val="lt1"/>
          </a:solidFill>
          <a:ln w="0">
            <a:noFill/>
          </a:ln>
          <a:effectLst>
            <a:outerShdw algn="bl" blurRad="285750" dir="10800000" dist="190440" rotWithShape="0">
              <a:srgbClr val="000000">
                <a:alpha val="15000"/>
              </a:srgbClr>
            </a:outerShdw>
          </a:effectLst>
        </p:spPr>
        <p:style>
          <a:lnRef idx="0"/>
          <a:fillRef idx="0"/>
          <a:effectRef idx="0"/>
          <a:fontRef idx="minor"/>
        </p:style>
      </p:sp>
      <p:sp>
        <p:nvSpPr>
          <p:cNvPr id="1" name="CustomShape 2"/>
          <p:cNvSpPr/>
          <p:nvPr/>
        </p:nvSpPr>
        <p:spPr>
          <a:xfrm>
            <a:off x="2241360" y="1310760"/>
            <a:ext cx="6507720" cy="2520360"/>
          </a:xfrm>
          <a:prstGeom prst="rect">
            <a:avLst/>
          </a:prstGeom>
          <a:solidFill>
            <a:schemeClr val="accent1"/>
          </a:solidFill>
          <a:ln w="0">
            <a:noFill/>
          </a:ln>
          <a:effectLst>
            <a:outerShdw algn="bl" blurRad="214313" dir="5400000" dist="47520" rotWithShape="0">
              <a:srgbClr val="000000">
                <a:alpha val="20000"/>
              </a:srgbClr>
            </a:outerShdw>
          </a:effectLst>
        </p:spPr>
        <p:style>
          <a:lnRef idx="0"/>
          <a:fillRef idx="0"/>
          <a:effectRef idx="0"/>
          <a:fontRef idx="minor"/>
        </p:style>
      </p:sp>
      <p:sp>
        <p:nvSpPr>
          <p:cNvPr id="2" name="PlaceHolder 3"/>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 name="PlaceHolder 4"/>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0" name="CustomShape 1"/>
          <p:cNvSpPr/>
          <p:nvPr/>
        </p:nvSpPr>
        <p:spPr>
          <a:xfrm>
            <a:off x="1271160" y="0"/>
            <a:ext cx="7871400" cy="5142240"/>
          </a:xfrm>
          <a:prstGeom prst="rect">
            <a:avLst/>
          </a:prstGeom>
          <a:solidFill>
            <a:srgbClr val="ffffff"/>
          </a:solidFill>
          <a:ln w="0">
            <a:noFill/>
          </a:ln>
          <a:effectLst>
            <a:outerShdw algn="bl" blurRad="285750" dir="10800000" dist="190440" rotWithShape="0">
              <a:srgbClr val="000000">
                <a:alpha val="15000"/>
              </a:srgbClr>
            </a:outerShdw>
          </a:effectLst>
        </p:spPr>
        <p:style>
          <a:lnRef idx="0"/>
          <a:fillRef idx="0"/>
          <a:effectRef idx="0"/>
          <a:fontRef idx="minor"/>
        </p:style>
      </p:sp>
      <p:sp>
        <p:nvSpPr>
          <p:cNvPr id="41" name="CustomShape 2"/>
          <p:cNvSpPr/>
          <p:nvPr/>
        </p:nvSpPr>
        <p:spPr>
          <a:xfrm>
            <a:off x="8750160" y="4356000"/>
            <a:ext cx="392040" cy="392040"/>
          </a:xfrm>
          <a:prstGeom prst="rect">
            <a:avLst/>
          </a:prstGeom>
          <a:solidFill>
            <a:srgbClr val="ffb000"/>
          </a:solidFill>
          <a:ln w="0">
            <a:noFill/>
          </a:ln>
          <a:effectLst>
            <a:outerShdw algn="bl" blurRad="214313" dir="5400000" dist="47520" rotWithShape="0">
              <a:srgbClr val="000000">
                <a:alpha val="20000"/>
              </a:srgbClr>
            </a:outerShdw>
          </a:effectLst>
        </p:spPr>
        <p:style>
          <a:lnRef idx="0"/>
          <a:fillRef idx="0"/>
          <a:effectRef idx="0"/>
          <a:fontRef idx="minor"/>
        </p:style>
      </p:sp>
      <p:sp>
        <p:nvSpPr>
          <p:cNvPr id="42" name="CustomShape 3"/>
          <p:cNvSpPr/>
          <p:nvPr/>
        </p:nvSpPr>
        <p:spPr>
          <a:xfrm>
            <a:off x="877680" y="393480"/>
            <a:ext cx="7871400" cy="805320"/>
          </a:xfrm>
          <a:prstGeom prst="rect">
            <a:avLst/>
          </a:prstGeom>
          <a:solidFill>
            <a:schemeClr val="accent1"/>
          </a:solidFill>
          <a:ln w="0">
            <a:noFill/>
          </a:ln>
          <a:effectLst>
            <a:outerShdw algn="bl" blurRad="214313" dir="5400000" dist="47520" rotWithShape="0">
              <a:srgbClr val="000000">
                <a:alpha val="20000"/>
              </a:srgbClr>
            </a:outerShdw>
          </a:effectLst>
        </p:spPr>
        <p:style>
          <a:lnRef idx="0"/>
          <a:fillRef idx="0"/>
          <a:effectRef idx="0"/>
          <a:fontRef idx="minor"/>
        </p:style>
      </p:sp>
      <p:sp>
        <p:nvSpPr>
          <p:cNvPr id="43" name="CustomShape 4"/>
          <p:cNvSpPr/>
          <p:nvPr/>
        </p:nvSpPr>
        <p:spPr>
          <a:xfrm>
            <a:off x="7943760" y="393480"/>
            <a:ext cx="805320" cy="805320"/>
          </a:xfrm>
          <a:prstGeom prst="rect">
            <a:avLst/>
          </a:prstGeom>
          <a:solidFill>
            <a:srgbClr val="ffffff">
              <a:alpha val="53000"/>
            </a:srgbClr>
          </a:solidFill>
          <a:ln w="0">
            <a:noFill/>
          </a:ln>
        </p:spPr>
        <p:style>
          <a:lnRef idx="0"/>
          <a:fillRef idx="0"/>
          <a:effectRef idx="0"/>
          <a:fontRef idx="minor"/>
        </p:style>
      </p:sp>
      <p:sp>
        <p:nvSpPr>
          <p:cNvPr id="44" name="PlaceHolder 5"/>
          <p:cNvSpPr>
            <a:spLocks noGrp="1"/>
          </p:cNvSpPr>
          <p:nvPr>
            <p:ph type="title"/>
          </p:nvPr>
        </p:nvSpPr>
        <p:spPr>
          <a:xfrm>
            <a:off x="457200" y="205200"/>
            <a:ext cx="8228880" cy="858240"/>
          </a:xfrm>
          <a:prstGeom prst="rect">
            <a:avLst/>
          </a:prstGeom>
        </p:spPr>
        <p:txBody>
          <a:bodyPr lIns="0" rIns="0" tIns="0" bIns="0" anchor="ctr">
            <a:noAutofit/>
          </a:bodyPr>
          <a:p>
            <a:pPr algn="ctr"/>
            <a:r>
              <a:rPr b="0" lang="en-US" sz="1800" spc="-1" strike="noStrike">
                <a:latin typeface="Arial"/>
              </a:rPr>
              <a:t>Click to edit the title text format</a:t>
            </a:r>
            <a:endParaRPr b="0" lang="en-US" sz="1800" spc="-1" strike="noStrike">
              <a:latin typeface="Arial"/>
            </a:endParaRPr>
          </a:p>
        </p:txBody>
      </p:sp>
      <p:sp>
        <p:nvSpPr>
          <p:cNvPr id="45" name="PlaceHolder 6"/>
          <p:cNvSpPr>
            <a:spLocks noGrp="1"/>
          </p:cNvSpPr>
          <p:nvPr>
            <p:ph type="body"/>
          </p:nvPr>
        </p:nvSpPr>
        <p:spPr>
          <a:xfrm>
            <a:off x="457200" y="1203480"/>
            <a:ext cx="4015440" cy="2982600"/>
          </a:xfrm>
          <a:prstGeom prst="rect">
            <a:avLst/>
          </a:prstGeom>
        </p:spPr>
        <p:txBody>
          <a:bodyPr lIns="0" rIns="0" tIns="0" bIns="0">
            <a:normAutofit fontScale="97000"/>
          </a:bodyPr>
          <a:p>
            <a:pPr marL="432000" indent="-324000" algn="ctr">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lgn="ctr">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lgn="ctr">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lgn="ctr">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lgn="ctr">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lgn="ctr">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lgn="ctr">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46" name="PlaceHolder 7"/>
          <p:cNvSpPr>
            <a:spLocks noGrp="1"/>
          </p:cNvSpPr>
          <p:nvPr>
            <p:ph type="body"/>
          </p:nvPr>
        </p:nvSpPr>
        <p:spPr>
          <a:xfrm>
            <a:off x="4674240" y="1203480"/>
            <a:ext cx="4015440" cy="2982600"/>
          </a:xfrm>
          <a:prstGeom prst="rect">
            <a:avLst/>
          </a:prstGeom>
        </p:spPr>
        <p:txBody>
          <a:bodyPr lIns="0" rIns="0" tIns="0" bIns="0">
            <a:normAutofit fontScale="97000"/>
          </a:bodyPr>
          <a:p>
            <a:pPr marL="432000" indent="-324000" algn="ctr">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lgn="ctr">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lgn="ctr">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lgn="ctr">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lgn="ctr">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lgn="ctr">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lgn="ctr">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83" name="CustomShape 1"/>
          <p:cNvSpPr/>
          <p:nvPr/>
        </p:nvSpPr>
        <p:spPr>
          <a:xfrm>
            <a:off x="1271160" y="0"/>
            <a:ext cx="7871400" cy="5142240"/>
          </a:xfrm>
          <a:prstGeom prst="rect">
            <a:avLst/>
          </a:prstGeom>
          <a:solidFill>
            <a:srgbClr val="ffffff"/>
          </a:solidFill>
          <a:ln w="0">
            <a:noFill/>
          </a:ln>
          <a:effectLst>
            <a:outerShdw algn="bl" blurRad="285750" dir="10800000" dist="190440" rotWithShape="0">
              <a:srgbClr val="000000">
                <a:alpha val="15000"/>
              </a:srgbClr>
            </a:outerShdw>
          </a:effectLst>
        </p:spPr>
        <p:style>
          <a:lnRef idx="0"/>
          <a:fillRef idx="0"/>
          <a:effectRef idx="0"/>
          <a:fontRef idx="minor"/>
        </p:style>
      </p:sp>
      <p:sp>
        <p:nvSpPr>
          <p:cNvPr id="84" name="CustomShape 2"/>
          <p:cNvSpPr/>
          <p:nvPr/>
        </p:nvSpPr>
        <p:spPr>
          <a:xfrm>
            <a:off x="8750160" y="4356000"/>
            <a:ext cx="392040" cy="392040"/>
          </a:xfrm>
          <a:prstGeom prst="rect">
            <a:avLst/>
          </a:prstGeom>
          <a:solidFill>
            <a:schemeClr val="accent1"/>
          </a:solidFill>
          <a:ln w="0">
            <a:noFill/>
          </a:ln>
          <a:effectLst>
            <a:outerShdw algn="bl" blurRad="214313" dir="5400000" dist="47520" rotWithShape="0">
              <a:srgbClr val="000000">
                <a:alpha val="20000"/>
              </a:srgbClr>
            </a:outerShdw>
          </a:effectLst>
        </p:spPr>
        <p:style>
          <a:lnRef idx="0"/>
          <a:fillRef idx="0"/>
          <a:effectRef idx="0"/>
          <a:fontRef idx="minor"/>
        </p:style>
      </p:sp>
      <p:sp>
        <p:nvSpPr>
          <p:cNvPr id="85" name="CustomShape 3"/>
          <p:cNvSpPr/>
          <p:nvPr/>
        </p:nvSpPr>
        <p:spPr>
          <a:xfrm>
            <a:off x="877680" y="393480"/>
            <a:ext cx="7871400" cy="805320"/>
          </a:xfrm>
          <a:prstGeom prst="rect">
            <a:avLst/>
          </a:prstGeom>
          <a:solidFill>
            <a:schemeClr val="accent1"/>
          </a:solidFill>
          <a:ln w="0">
            <a:noFill/>
          </a:ln>
          <a:effectLst>
            <a:outerShdw algn="bl" blurRad="214313" dir="5400000" dist="47520" rotWithShape="0">
              <a:srgbClr val="000000">
                <a:alpha val="20000"/>
              </a:srgbClr>
            </a:outerShdw>
          </a:effectLst>
        </p:spPr>
        <p:style>
          <a:lnRef idx="0"/>
          <a:fillRef idx="0"/>
          <a:effectRef idx="0"/>
          <a:fontRef idx="minor"/>
        </p:style>
      </p:sp>
      <p:sp>
        <p:nvSpPr>
          <p:cNvPr id="86" name="CustomShape 4"/>
          <p:cNvSpPr/>
          <p:nvPr/>
        </p:nvSpPr>
        <p:spPr>
          <a:xfrm>
            <a:off x="7943760" y="393480"/>
            <a:ext cx="805320" cy="805320"/>
          </a:xfrm>
          <a:prstGeom prst="rect">
            <a:avLst/>
          </a:prstGeom>
          <a:solidFill>
            <a:srgbClr val="ffffff">
              <a:alpha val="53000"/>
            </a:srgbClr>
          </a:solidFill>
          <a:ln w="0">
            <a:noFill/>
          </a:ln>
        </p:spPr>
        <p:style>
          <a:lnRef idx="0"/>
          <a:fillRef idx="0"/>
          <a:effectRef idx="0"/>
          <a:fontRef idx="minor"/>
        </p:style>
      </p:sp>
      <p:sp>
        <p:nvSpPr>
          <p:cNvPr id="87" name="PlaceHolder 5"/>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88" name="PlaceHolder 6"/>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25" name="CustomShape 1"/>
          <p:cNvSpPr/>
          <p:nvPr/>
        </p:nvSpPr>
        <p:spPr>
          <a:xfrm>
            <a:off x="3047760" y="0"/>
            <a:ext cx="6094440" cy="5142240"/>
          </a:xfrm>
          <a:prstGeom prst="rect">
            <a:avLst/>
          </a:prstGeom>
          <a:solidFill>
            <a:srgbClr val="ffffff"/>
          </a:solidFill>
          <a:ln w="0">
            <a:noFill/>
          </a:ln>
          <a:effectLst>
            <a:outerShdw algn="bl" blurRad="285750" dir="10800000" dist="190440" rotWithShape="0">
              <a:srgbClr val="000000">
                <a:alpha val="15000"/>
              </a:srgbClr>
            </a:outerShdw>
          </a:effectLst>
        </p:spPr>
        <p:style>
          <a:lnRef idx="0"/>
          <a:fillRef idx="0"/>
          <a:effectRef idx="0"/>
          <a:fontRef idx="minor"/>
        </p:style>
      </p:sp>
      <p:sp>
        <p:nvSpPr>
          <p:cNvPr id="126" name="CustomShape 2"/>
          <p:cNvSpPr/>
          <p:nvPr/>
        </p:nvSpPr>
        <p:spPr>
          <a:xfrm>
            <a:off x="2644920" y="393480"/>
            <a:ext cx="805320" cy="805320"/>
          </a:xfrm>
          <a:prstGeom prst="rect">
            <a:avLst/>
          </a:prstGeom>
          <a:solidFill>
            <a:schemeClr val="accent1"/>
          </a:solidFill>
          <a:ln w="0">
            <a:noFill/>
          </a:ln>
          <a:effectLst>
            <a:outerShdw algn="bl" blurRad="214313" dir="5400000" dist="47520" rotWithShape="0">
              <a:srgbClr val="000000">
                <a:alpha val="20000"/>
              </a:srgbClr>
            </a:outerShdw>
          </a:effectLst>
        </p:spPr>
        <p:style>
          <a:lnRef idx="0"/>
          <a:fillRef idx="0"/>
          <a:effectRef idx="0"/>
          <a:fontRef idx="minor"/>
        </p:style>
      </p:sp>
      <p:sp>
        <p:nvSpPr>
          <p:cNvPr id="127" name="CustomShape 3"/>
          <p:cNvSpPr/>
          <p:nvPr/>
        </p:nvSpPr>
        <p:spPr>
          <a:xfrm>
            <a:off x="8750160" y="4356000"/>
            <a:ext cx="392040" cy="392040"/>
          </a:xfrm>
          <a:prstGeom prst="rect">
            <a:avLst/>
          </a:prstGeom>
          <a:solidFill>
            <a:srgbClr val="ffb000"/>
          </a:solidFill>
          <a:ln w="0">
            <a:noFill/>
          </a:ln>
          <a:effectLst>
            <a:outerShdw algn="bl" blurRad="214313" dir="5400000" dist="47520" rotWithShape="0">
              <a:srgbClr val="000000">
                <a:alpha val="20000"/>
              </a:srgbClr>
            </a:outerShdw>
          </a:effectLst>
        </p:spPr>
        <p:style>
          <a:lnRef idx="0"/>
          <a:fillRef idx="0"/>
          <a:effectRef idx="0"/>
          <a:fontRef idx="minor"/>
        </p:style>
      </p:sp>
      <p:sp>
        <p:nvSpPr>
          <p:cNvPr id="128" name="CustomShape 4"/>
          <p:cNvSpPr/>
          <p:nvPr/>
        </p:nvSpPr>
        <p:spPr>
          <a:xfrm>
            <a:off x="2654640" y="337680"/>
            <a:ext cx="785880" cy="652320"/>
          </a:xfrm>
          <a:prstGeom prst="rect">
            <a:avLst/>
          </a:prstGeom>
          <a:noFill/>
          <a:ln w="0">
            <a:noFill/>
          </a:ln>
        </p:spPr>
        <p:style>
          <a:lnRef idx="0"/>
          <a:fillRef idx="0"/>
          <a:effectRef idx="0"/>
          <a:fontRef idx="minor"/>
        </p:style>
        <p:txBody>
          <a:bodyPr lIns="90000" rIns="90000" tIns="91440" bIns="91440">
            <a:noAutofit/>
          </a:bodyPr>
          <a:p>
            <a:pPr algn="ctr">
              <a:lnSpc>
                <a:spcPct val="100000"/>
              </a:lnSpc>
              <a:tabLst>
                <a:tab algn="l" pos="0"/>
              </a:tabLst>
            </a:pPr>
            <a:r>
              <a:rPr b="1" lang="en" sz="7200" spc="-1" strike="noStrike">
                <a:solidFill>
                  <a:srgbClr val="ffffff"/>
                </a:solidFill>
                <a:latin typeface="Arial"/>
                <a:ea typeface="Arial"/>
              </a:rPr>
              <a:t>“</a:t>
            </a:r>
            <a:endParaRPr b="0" lang="en-US" sz="7200" spc="-1" strike="noStrike">
              <a:latin typeface="Arial"/>
            </a:endParaRPr>
          </a:p>
        </p:txBody>
      </p:sp>
      <p:sp>
        <p:nvSpPr>
          <p:cNvPr id="129" name="PlaceHolder 5"/>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30" name="PlaceHolder 6"/>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67" name="CustomShape 1"/>
          <p:cNvSpPr/>
          <p:nvPr/>
        </p:nvSpPr>
        <p:spPr>
          <a:xfrm>
            <a:off x="1271160" y="0"/>
            <a:ext cx="7871400" cy="5142240"/>
          </a:xfrm>
          <a:prstGeom prst="rect">
            <a:avLst/>
          </a:prstGeom>
          <a:solidFill>
            <a:srgbClr val="ffffff"/>
          </a:solidFill>
          <a:ln w="0">
            <a:noFill/>
          </a:ln>
          <a:effectLst>
            <a:outerShdw algn="bl" blurRad="285750" dir="10800000" dist="190440" rotWithShape="0">
              <a:srgbClr val="000000">
                <a:alpha val="15000"/>
              </a:srgbClr>
            </a:outerShdw>
          </a:effectLst>
        </p:spPr>
        <p:style>
          <a:lnRef idx="0"/>
          <a:fillRef idx="0"/>
          <a:effectRef idx="0"/>
          <a:fontRef idx="minor"/>
        </p:style>
      </p:sp>
      <p:sp>
        <p:nvSpPr>
          <p:cNvPr id="168" name="CustomShape 2"/>
          <p:cNvSpPr/>
          <p:nvPr/>
        </p:nvSpPr>
        <p:spPr>
          <a:xfrm>
            <a:off x="8750160" y="4356000"/>
            <a:ext cx="392040" cy="392040"/>
          </a:xfrm>
          <a:prstGeom prst="rect">
            <a:avLst/>
          </a:prstGeom>
          <a:solidFill>
            <a:schemeClr val="accent1"/>
          </a:solidFill>
          <a:ln w="0">
            <a:noFill/>
          </a:ln>
          <a:effectLst>
            <a:outerShdw algn="bl" blurRad="214313" dir="5400000" dist="47520" rotWithShape="0">
              <a:srgbClr val="000000">
                <a:alpha val="20000"/>
              </a:srgbClr>
            </a:outerShdw>
          </a:effectLst>
        </p:spPr>
        <p:style>
          <a:lnRef idx="0"/>
          <a:fillRef idx="0"/>
          <a:effectRef idx="0"/>
          <a:fontRef idx="minor"/>
        </p:style>
      </p:sp>
      <p:sp>
        <p:nvSpPr>
          <p:cNvPr id="169" name="CustomShape 3"/>
          <p:cNvSpPr/>
          <p:nvPr/>
        </p:nvSpPr>
        <p:spPr>
          <a:xfrm>
            <a:off x="877680" y="393480"/>
            <a:ext cx="7871400" cy="805320"/>
          </a:xfrm>
          <a:prstGeom prst="rect">
            <a:avLst/>
          </a:prstGeom>
          <a:solidFill>
            <a:schemeClr val="accent1"/>
          </a:solidFill>
          <a:ln w="0">
            <a:noFill/>
          </a:ln>
          <a:effectLst>
            <a:outerShdw algn="bl" blurRad="214313" dir="5400000" dist="47520" rotWithShape="0">
              <a:srgbClr val="000000">
                <a:alpha val="20000"/>
              </a:srgbClr>
            </a:outerShdw>
          </a:effectLst>
        </p:spPr>
        <p:style>
          <a:lnRef idx="0"/>
          <a:fillRef idx="0"/>
          <a:effectRef idx="0"/>
          <a:fontRef idx="minor"/>
        </p:style>
      </p:sp>
      <p:sp>
        <p:nvSpPr>
          <p:cNvPr id="170" name="CustomShape 4"/>
          <p:cNvSpPr/>
          <p:nvPr/>
        </p:nvSpPr>
        <p:spPr>
          <a:xfrm>
            <a:off x="7943760" y="393480"/>
            <a:ext cx="805320" cy="805320"/>
          </a:xfrm>
          <a:prstGeom prst="rect">
            <a:avLst/>
          </a:prstGeom>
          <a:solidFill>
            <a:srgbClr val="ffffff">
              <a:alpha val="53000"/>
            </a:srgbClr>
          </a:solidFill>
          <a:ln w="0">
            <a:noFill/>
          </a:ln>
        </p:spPr>
        <p:style>
          <a:lnRef idx="0"/>
          <a:fillRef idx="0"/>
          <a:effectRef idx="0"/>
          <a:fontRef idx="minor"/>
        </p:style>
      </p:sp>
      <p:sp>
        <p:nvSpPr>
          <p:cNvPr id="171" name="PlaceHolder 5"/>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72" name="PlaceHolder 6"/>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09" name="CustomShape 1"/>
          <p:cNvSpPr/>
          <p:nvPr/>
        </p:nvSpPr>
        <p:spPr>
          <a:xfrm>
            <a:off x="1271160" y="0"/>
            <a:ext cx="7871400" cy="5142240"/>
          </a:xfrm>
          <a:prstGeom prst="rect">
            <a:avLst/>
          </a:prstGeom>
          <a:solidFill>
            <a:srgbClr val="ffffff"/>
          </a:solidFill>
          <a:ln w="0">
            <a:noFill/>
          </a:ln>
          <a:effectLst>
            <a:outerShdw algn="bl" blurRad="285750" dir="10800000" dist="190440" rotWithShape="0">
              <a:srgbClr val="000000">
                <a:alpha val="15000"/>
              </a:srgbClr>
            </a:outerShdw>
          </a:effectLst>
        </p:spPr>
        <p:style>
          <a:lnRef idx="0"/>
          <a:fillRef idx="0"/>
          <a:effectRef idx="0"/>
          <a:fontRef idx="minor"/>
        </p:style>
      </p:sp>
      <p:sp>
        <p:nvSpPr>
          <p:cNvPr id="210" name="CustomShape 2"/>
          <p:cNvSpPr/>
          <p:nvPr/>
        </p:nvSpPr>
        <p:spPr>
          <a:xfrm>
            <a:off x="8750160" y="4356000"/>
            <a:ext cx="392040" cy="392040"/>
          </a:xfrm>
          <a:prstGeom prst="rect">
            <a:avLst/>
          </a:prstGeom>
          <a:solidFill>
            <a:schemeClr val="accent1"/>
          </a:solidFill>
          <a:ln w="0">
            <a:noFill/>
          </a:ln>
          <a:effectLst>
            <a:outerShdw algn="bl" blurRad="214313" dir="5400000" dist="47520" rotWithShape="0">
              <a:srgbClr val="000000">
                <a:alpha val="20000"/>
              </a:srgbClr>
            </a:outerShdw>
          </a:effectLst>
        </p:spPr>
        <p:style>
          <a:lnRef idx="0"/>
          <a:fillRef idx="0"/>
          <a:effectRef idx="0"/>
          <a:fontRef idx="minor"/>
        </p:style>
      </p:sp>
      <p:sp>
        <p:nvSpPr>
          <p:cNvPr id="211" name="CustomShape 3"/>
          <p:cNvSpPr/>
          <p:nvPr/>
        </p:nvSpPr>
        <p:spPr>
          <a:xfrm>
            <a:off x="877680" y="393480"/>
            <a:ext cx="7871400" cy="805320"/>
          </a:xfrm>
          <a:prstGeom prst="rect">
            <a:avLst/>
          </a:prstGeom>
          <a:solidFill>
            <a:schemeClr val="accent1"/>
          </a:solidFill>
          <a:ln w="0">
            <a:noFill/>
          </a:ln>
          <a:effectLst>
            <a:outerShdw algn="bl" blurRad="214313" dir="5400000" dist="47520" rotWithShape="0">
              <a:srgbClr val="000000">
                <a:alpha val="20000"/>
              </a:srgbClr>
            </a:outerShdw>
          </a:effectLst>
        </p:spPr>
        <p:style>
          <a:lnRef idx="0"/>
          <a:fillRef idx="0"/>
          <a:effectRef idx="0"/>
          <a:fontRef idx="minor"/>
        </p:style>
      </p:sp>
      <p:sp>
        <p:nvSpPr>
          <p:cNvPr id="212" name="CustomShape 4"/>
          <p:cNvSpPr/>
          <p:nvPr/>
        </p:nvSpPr>
        <p:spPr>
          <a:xfrm>
            <a:off x="7943760" y="393480"/>
            <a:ext cx="805320" cy="805320"/>
          </a:xfrm>
          <a:prstGeom prst="rect">
            <a:avLst/>
          </a:prstGeom>
          <a:solidFill>
            <a:srgbClr val="ffffff">
              <a:alpha val="53000"/>
            </a:srgbClr>
          </a:solidFill>
          <a:ln w="0">
            <a:noFill/>
          </a:ln>
        </p:spPr>
        <p:style>
          <a:lnRef idx="0"/>
          <a:fillRef idx="0"/>
          <a:effectRef idx="0"/>
          <a:fontRef idx="minor"/>
        </p:style>
      </p:sp>
      <p:sp>
        <p:nvSpPr>
          <p:cNvPr id="213" name="PlaceHolder 5"/>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14" name="PlaceHolder 6"/>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image" Target="../media/image19.png"/><Relationship Id="rId3"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image" Target="../media/image22.png"/><Relationship Id="rId3"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image" Target="../media/image25.png"/><Relationship Id="rId3"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image" Target="../media/image27.png"/><Relationship Id="rId3"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image" Target="../media/image30.png"/><Relationship Id="rId3"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image" Target="../media/image31.jpeg"/><Relationship Id="rId2" Type="http://schemas.openxmlformats.org/officeDocument/2006/relationships/image" Target="../media/image32.png"/><Relationship Id="rId3"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image" Target="../media/image33.jpeg"/><Relationship Id="rId2"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16.xml"/>
</Relationships>
</file>

<file path=ppt/slides/_rels/slide20.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image" Target="../media/image35.png"/><Relationship Id="rId3"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image" Target="../media/image36.jpeg"/><Relationship Id="rId2"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image" Target="../media/image37.jpeg"/><Relationship Id="rId2" Type="http://schemas.openxmlformats.org/officeDocument/2006/relationships/image" Target="../media/image38.png"/><Relationship Id="rId3"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image" Target="../media/image39.jpeg"/><Relationship Id="rId2"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image" Target="../media/image40.jpeg"/><Relationship Id="rId2" Type="http://schemas.openxmlformats.org/officeDocument/2006/relationships/image" Target="../media/image41.png"/><Relationship Id="rId3"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image" Target="../media/image42.jpeg"/><Relationship Id="rId2" Type="http://schemas.openxmlformats.org/officeDocument/2006/relationships/image" Target="../media/image43.png"/><Relationship Id="rId3" Type="http://schemas.openxmlformats.org/officeDocument/2006/relationships/slideLayout" Target="../slideLayouts/slideLayout25.xml"/>
</Relationships>
</file>

<file path=ppt/slides/_rels/slide26.xml.rels><?xml version="1.0" encoding="UTF-8"?>
<Relationships xmlns="http://schemas.openxmlformats.org/package/2006/relationships"><Relationship Id="rId1" Type="http://schemas.openxmlformats.org/officeDocument/2006/relationships/image" Target="../media/image44.jpeg"/><Relationship Id="rId2" Type="http://schemas.openxmlformats.org/officeDocument/2006/relationships/slideLayout" Target="../slideLayouts/slideLayout25.xml"/>
</Relationships>
</file>

<file path=ppt/slides/_rels/slide27.xml.rels><?xml version="1.0" encoding="UTF-8"?>
<Relationships xmlns="http://schemas.openxmlformats.org/package/2006/relationships"><Relationship Id="rId1" Type="http://schemas.openxmlformats.org/officeDocument/2006/relationships/image" Target="../media/image45.jpeg"/><Relationship Id="rId2" Type="http://schemas.openxmlformats.org/officeDocument/2006/relationships/image" Target="../media/image46.png"/><Relationship Id="rId3" Type="http://schemas.openxmlformats.org/officeDocument/2006/relationships/slideLayout" Target="../slideLayouts/slideLayout25.xml"/>
</Relationships>
</file>

<file path=ppt/slides/_rels/slide28.xml.rels><?xml version="1.0" encoding="UTF-8"?>
<Relationships xmlns="http://schemas.openxmlformats.org/package/2006/relationships"><Relationship Id="rId1" Type="http://schemas.openxmlformats.org/officeDocument/2006/relationships/image" Target="../media/image47.jpeg"/><Relationship Id="rId2" Type="http://schemas.openxmlformats.org/officeDocument/2006/relationships/slideLayout" Target="../slideLayouts/slideLayout25.xml"/>
</Relationships>
</file>

<file path=ppt/slides/_rels/slide29.xml.rels><?xml version="1.0" encoding="UTF-8"?>
<Relationships xmlns="http://schemas.openxmlformats.org/package/2006/relationships"><Relationship Id="rId1" Type="http://schemas.openxmlformats.org/officeDocument/2006/relationships/image" Target="../media/image48.jpeg"/><Relationship Id="rId2" Type="http://schemas.openxmlformats.org/officeDocument/2006/relationships/image" Target="../media/image49.png"/><Relationship Id="rId3"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image" Target="../media/image50.jpeg"/><Relationship Id="rId2" Type="http://schemas.openxmlformats.org/officeDocument/2006/relationships/image" Target="../media/image51.png"/><Relationship Id="rId3" Type="http://schemas.openxmlformats.org/officeDocument/2006/relationships/slideLayout" Target="../slideLayouts/slideLayout25.xml"/>
</Relationships>
</file>

<file path=ppt/slides/_rels/slide31.xml.rels><?xml version="1.0" encoding="UTF-8"?>
<Relationships xmlns="http://schemas.openxmlformats.org/package/2006/relationships"><Relationship Id="rId1" Type="http://schemas.openxmlformats.org/officeDocument/2006/relationships/image" Target="../media/image52.jpeg"/><Relationship Id="rId2" Type="http://schemas.openxmlformats.org/officeDocument/2006/relationships/slideLayout" Target="../slideLayouts/slideLayout25.xml"/>
</Relationships>
</file>

<file path=ppt/slides/_rels/slide32.xml.rels><?xml version="1.0" encoding="UTF-8"?>
<Relationships xmlns="http://schemas.openxmlformats.org/package/2006/relationships"><Relationship Id="rId1" Type="http://schemas.openxmlformats.org/officeDocument/2006/relationships/image" Target="../media/image53.jpeg"/><Relationship Id="rId2" Type="http://schemas.openxmlformats.org/officeDocument/2006/relationships/slideLayout" Target="../slideLayouts/slideLayout25.xml"/>
</Relationships>
</file>

<file path=ppt/slides/_rels/slide33.xml.rels><?xml version="1.0" encoding="UTF-8"?>
<Relationships xmlns="http://schemas.openxmlformats.org/package/2006/relationships"><Relationship Id="rId1" Type="http://schemas.openxmlformats.org/officeDocument/2006/relationships/image" Target="../media/image54.jpeg"/><Relationship Id="rId2"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image" Target="../media/image55.jpeg"/><Relationship Id="rId2" Type="http://schemas.openxmlformats.org/officeDocument/2006/relationships/slideLayout" Target="../slideLayouts/slideLayout25.xml"/>
</Relationships>
</file>

<file path=ppt/slides/_rels/slide35.xml.rels><?xml version="1.0" encoding="UTF-8"?>
<Relationships xmlns="http://schemas.openxmlformats.org/package/2006/relationships"><Relationship Id="rId1" Type="http://schemas.openxmlformats.org/officeDocument/2006/relationships/image" Target="../media/image56.jpeg"/><Relationship Id="rId2" Type="http://schemas.openxmlformats.org/officeDocument/2006/relationships/slideLayout" Target="../slideLayouts/slideLayout25.xml"/>
</Relationships>
</file>

<file path=ppt/slides/_rels/slide36.xml.rels><?xml version="1.0" encoding="UTF-8"?>
<Relationships xmlns="http://schemas.openxmlformats.org/package/2006/relationships"><Relationship Id="rId1" Type="http://schemas.openxmlformats.org/officeDocument/2006/relationships/image" Target="../media/image57.jpeg"/><Relationship Id="rId2" Type="http://schemas.openxmlformats.org/officeDocument/2006/relationships/slideLayout" Target="../slideLayouts/slideLayout25.xml"/>
</Relationships>
</file>

<file path=ppt/slides/_rels/slide37.xml.rels><?xml version="1.0" encoding="UTF-8"?>
<Relationships xmlns="http://schemas.openxmlformats.org/package/2006/relationships"><Relationship Id="rId1" Type="http://schemas.openxmlformats.org/officeDocument/2006/relationships/image" Target="../media/image58.jpeg"/><Relationship Id="rId2" Type="http://schemas.openxmlformats.org/officeDocument/2006/relationships/image" Target="../media/image59.png"/><Relationship Id="rId3" Type="http://schemas.openxmlformats.org/officeDocument/2006/relationships/slideLayout" Target="../slideLayouts/slideLayout25.xml"/>
</Relationships>
</file>

<file path=ppt/slides/_rels/slide38.xml.rels><?xml version="1.0" encoding="UTF-8"?>
<Relationships xmlns="http://schemas.openxmlformats.org/package/2006/relationships"><Relationship Id="rId1" Type="http://schemas.openxmlformats.org/officeDocument/2006/relationships/image" Target="../media/image60.jpeg"/><Relationship Id="rId2" Type="http://schemas.openxmlformats.org/officeDocument/2006/relationships/image" Target="../media/image61.png"/><Relationship Id="rId3" Type="http://schemas.openxmlformats.org/officeDocument/2006/relationships/slideLayout" Target="../slideLayouts/slideLayout25.xml"/>
</Relationships>
</file>

<file path=ppt/slides/_rels/slide39.xml.rels><?xml version="1.0" encoding="UTF-8"?>
<Relationships xmlns="http://schemas.openxmlformats.org/package/2006/relationships"><Relationship Id="rId1" Type="http://schemas.openxmlformats.org/officeDocument/2006/relationships/image" Target="../media/image62.jpeg"/><Relationship Id="rId2"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image" Target="../media/image63.jpeg"/><Relationship Id="rId2" Type="http://schemas.openxmlformats.org/officeDocument/2006/relationships/image" Target="../media/image64.png"/><Relationship Id="rId3" Type="http://schemas.openxmlformats.org/officeDocument/2006/relationships/slideLayout" Target="../slideLayouts/slideLayout25.xml"/>
</Relationships>
</file>

<file path=ppt/slides/_rels/slide41.xml.rels><?xml version="1.0" encoding="UTF-8"?>
<Relationships xmlns="http://schemas.openxmlformats.org/package/2006/relationships"><Relationship Id="rId1" Type="http://schemas.openxmlformats.org/officeDocument/2006/relationships/image" Target="../media/image65.jpeg"/><Relationship Id="rId2" Type="http://schemas.openxmlformats.org/officeDocument/2006/relationships/image" Target="../media/image66.png"/><Relationship Id="rId3" Type="http://schemas.openxmlformats.org/officeDocument/2006/relationships/slideLayout" Target="../slideLayouts/slideLayout25.xml"/>
</Relationships>
</file>

<file path=ppt/slides/_rels/slide42.xml.rels><?xml version="1.0" encoding="UTF-8"?>
<Relationships xmlns="http://schemas.openxmlformats.org/package/2006/relationships"><Relationship Id="rId1" Type="http://schemas.openxmlformats.org/officeDocument/2006/relationships/image" Target="../media/image67.jpeg"/><Relationship Id="rId2" Type="http://schemas.openxmlformats.org/officeDocument/2006/relationships/image" Target="../media/image68.png"/><Relationship Id="rId3" Type="http://schemas.openxmlformats.org/officeDocument/2006/relationships/slideLayout" Target="../slideLayouts/slideLayout25.xml"/>
</Relationships>
</file>

<file path=ppt/slides/_rels/slide43.xml.rels><?xml version="1.0" encoding="UTF-8"?>
<Relationships xmlns="http://schemas.openxmlformats.org/package/2006/relationships"><Relationship Id="rId1" Type="http://schemas.openxmlformats.org/officeDocument/2006/relationships/image" Target="../media/image69.jpeg"/><Relationship Id="rId2" Type="http://schemas.openxmlformats.org/officeDocument/2006/relationships/image" Target="../media/image70.png"/><Relationship Id="rId3" Type="http://schemas.openxmlformats.org/officeDocument/2006/relationships/slideLayout" Target="../slideLayouts/slideLayout25.xml"/>
</Relationships>
</file>

<file path=ppt/slides/_rels/slide44.xml.rels><?xml version="1.0" encoding="UTF-8"?>
<Relationships xmlns="http://schemas.openxmlformats.org/package/2006/relationships"><Relationship Id="rId1" Type="http://schemas.openxmlformats.org/officeDocument/2006/relationships/image" Target="../media/image71.jpeg"/><Relationship Id="rId2" Type="http://schemas.openxmlformats.org/officeDocument/2006/relationships/slideLayout" Target="../slideLayouts/slideLayout25.xml"/>
</Relationships>
</file>

<file path=ppt/slides/_rels/slide45.xml.rels><?xml version="1.0" encoding="UTF-8"?>
<Relationships xmlns="http://schemas.openxmlformats.org/package/2006/relationships"><Relationship Id="rId1" Type="http://schemas.openxmlformats.org/officeDocument/2006/relationships/image" Target="../media/image72.jpeg"/><Relationship Id="rId2"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image" Target="../media/image12.png"/><Relationship Id="rId3"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image" Target="../media/image15.png"/><Relationship Id="rId3"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image" Target="../media/image17.png"/><Relationship Id="rId3"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CustomShape 1"/>
          <p:cNvSpPr/>
          <p:nvPr/>
        </p:nvSpPr>
        <p:spPr>
          <a:xfrm>
            <a:off x="2710080" y="1310760"/>
            <a:ext cx="5475240" cy="2520360"/>
          </a:xfrm>
          <a:prstGeom prst="rect">
            <a:avLst/>
          </a:prstGeom>
          <a:noFill/>
          <a:ln w="0">
            <a:noFill/>
          </a:ln>
        </p:spPr>
        <p:style>
          <a:lnRef idx="0"/>
          <a:fillRef idx="0"/>
          <a:effectRef idx="0"/>
          <a:fontRef idx="minor"/>
        </p:style>
        <p:txBody>
          <a:bodyPr lIns="90000" rIns="90000" tIns="91440" bIns="91440" anchor="ctr">
            <a:noAutofit/>
          </a:bodyPr>
          <a:p>
            <a:pPr>
              <a:lnSpc>
                <a:spcPct val="100000"/>
              </a:lnSpc>
            </a:pPr>
            <a:r>
              <a:rPr b="0" lang="en-US" sz="2600" spc="-1" strike="noStrike">
                <a:solidFill>
                  <a:srgbClr val="000000"/>
                </a:solidFill>
                <a:latin typeface="Arial"/>
                <a:ea typeface="DejaVu Sans"/>
              </a:rPr>
              <a:t>Backup I Restore kod MS SQL Server baze podataka </a:t>
            </a:r>
            <a:br/>
            <a:br/>
            <a:br/>
            <a:r>
              <a:rPr b="0" lang="en-US" sz="2600" spc="-1" strike="noStrike">
                <a:solidFill>
                  <a:srgbClr val="000000"/>
                </a:solidFill>
                <a:latin typeface="Arial"/>
                <a:ea typeface="DejaVu Sans"/>
              </a:rPr>
              <a:t>Ivan Milojkovic 1687</a:t>
            </a:r>
            <a:endParaRPr b="0" lang="en-US" sz="26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17" name="CustomShape 1"/>
          <p:cNvSpPr/>
          <p:nvPr/>
        </p:nvSpPr>
        <p:spPr>
          <a:xfrm>
            <a:off x="1182240" y="393480"/>
            <a:ext cx="6738120" cy="80532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Full backup</a:t>
            </a:r>
            <a:endParaRPr b="0" lang="en-US" sz="2400" spc="-1" strike="noStrike">
              <a:latin typeface="Arial"/>
            </a:endParaRPr>
          </a:p>
        </p:txBody>
      </p:sp>
      <p:sp>
        <p:nvSpPr>
          <p:cNvPr id="318" name="CustomShape 2"/>
          <p:cNvSpPr/>
          <p:nvPr/>
        </p:nvSpPr>
        <p:spPr>
          <a:xfrm>
            <a:off x="3617640" y="3886200"/>
            <a:ext cx="3240360" cy="337320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600" spc="-1" strike="noStrike">
                <a:solidFill>
                  <a:srgbClr val="434343"/>
                </a:solidFill>
                <a:latin typeface="Barlow"/>
                <a:ea typeface="Barlow"/>
              </a:rPr>
              <a:t>Naredba za kreiranje potpune rezervne kopije podataka izdeljena na više datoteka </a:t>
            </a:r>
            <a:endParaRPr b="0" lang="en-US" sz="1600" spc="-1" strike="noStrike">
              <a:latin typeface="Arial"/>
            </a:endParaRPr>
          </a:p>
        </p:txBody>
      </p:sp>
      <p:sp>
        <p:nvSpPr>
          <p:cNvPr id="319" name="CustomShape 3"/>
          <p:cNvSpPr/>
          <p:nvPr/>
        </p:nvSpPr>
        <p:spPr>
          <a:xfrm>
            <a:off x="8750520" y="4356360"/>
            <a:ext cx="392040" cy="39204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E116EC6B-DA36-40D2-9E43-98379F9ED27E}"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320" name="CustomShape 4"/>
          <p:cNvSpPr/>
          <p:nvPr/>
        </p:nvSpPr>
        <p:spPr>
          <a:xfrm>
            <a:off x="8191440" y="636480"/>
            <a:ext cx="319680" cy="31932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
        <p:nvSpPr>
          <p:cNvPr id="321" name="CustomShape 5"/>
          <p:cNvSpPr/>
          <p:nvPr/>
        </p:nvSpPr>
        <p:spPr>
          <a:xfrm>
            <a:off x="1600200" y="1198800"/>
            <a:ext cx="7315200" cy="337320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600" spc="-1" strike="noStrike">
                <a:solidFill>
                  <a:srgbClr val="434343"/>
                </a:solidFill>
                <a:latin typeface="Barlow"/>
                <a:ea typeface="Barlow"/>
              </a:rPr>
              <a:t>Kada baza podataka postane prevelika, rezervnu kopiju je moguće podeliti na manje delove. Ovo ubrzava proces pravljenja backup-a i smanjuje troškove. Svaka datoteka u ovom procesu sadrži samo deo baze, olakšavajući skladištenje. Dodatno, rizik od gubitka podataka je smanjen; čak i ako se jedna od datoteka ošteti ili izgubi, preostale mogu poslužiti za obnavljanje baze podataka.</a:t>
            </a:r>
            <a:endParaRPr b="0" lang="en-US" sz="1600" spc="-1" strike="noStrike">
              <a:latin typeface="Arial"/>
            </a:endParaRPr>
          </a:p>
        </p:txBody>
      </p:sp>
      <p:pic>
        <p:nvPicPr>
          <p:cNvPr id="322" name="" descr=""/>
          <p:cNvPicPr/>
          <p:nvPr/>
        </p:nvPicPr>
        <p:blipFill>
          <a:blip r:embed="rId2"/>
          <a:stretch/>
        </p:blipFill>
        <p:spPr>
          <a:xfrm>
            <a:off x="2027160" y="2796840"/>
            <a:ext cx="5973840" cy="108936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23" name="CustomShape 1"/>
          <p:cNvSpPr/>
          <p:nvPr/>
        </p:nvSpPr>
        <p:spPr>
          <a:xfrm>
            <a:off x="1182240" y="393480"/>
            <a:ext cx="6738120" cy="80532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Differential backup</a:t>
            </a:r>
            <a:endParaRPr b="0" lang="en-US" sz="2400" spc="-1" strike="noStrike">
              <a:latin typeface="Arial"/>
            </a:endParaRPr>
          </a:p>
        </p:txBody>
      </p:sp>
      <p:sp>
        <p:nvSpPr>
          <p:cNvPr id="324" name="CustomShape 2"/>
          <p:cNvSpPr/>
          <p:nvPr/>
        </p:nvSpPr>
        <p:spPr>
          <a:xfrm>
            <a:off x="1560240" y="1198800"/>
            <a:ext cx="7355160" cy="337320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600" spc="-1" strike="noStrike">
                <a:solidFill>
                  <a:srgbClr val="434343"/>
                </a:solidFill>
                <a:latin typeface="Barlow"/>
                <a:ea typeface="Barlow"/>
              </a:rPr>
              <a:t>Diferencijalna rezervna kopija fokusira se na smanjenje vremena izrade backup-a. Ovaj proces uključuje kopiranje samo onih stranica koje su se promenile od poslednje potpune rezervne kopije. Na taj način se smanjuje količina podataka koje treba sačuvati, ubrzava proces i štedi prostor za skladištenje, omogućavajući brži oporavak baze podataka.</a:t>
            </a:r>
            <a:endParaRPr b="0" lang="en-US" sz="1600" spc="-1" strike="noStrike">
              <a:latin typeface="Arial"/>
            </a:endParaRPr>
          </a:p>
        </p:txBody>
      </p:sp>
      <p:sp>
        <p:nvSpPr>
          <p:cNvPr id="325" name="CustomShape 3"/>
          <p:cNvSpPr/>
          <p:nvPr/>
        </p:nvSpPr>
        <p:spPr>
          <a:xfrm>
            <a:off x="8750520" y="4356360"/>
            <a:ext cx="392040" cy="39204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3876BB45-0F44-4D9D-9B24-AE126D8D99C2}"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326" name="CustomShape 4"/>
          <p:cNvSpPr/>
          <p:nvPr/>
        </p:nvSpPr>
        <p:spPr>
          <a:xfrm>
            <a:off x="8191440" y="636480"/>
            <a:ext cx="319680" cy="31932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
        <p:nvSpPr>
          <p:cNvPr id="327" name="CustomShape 5"/>
          <p:cNvSpPr/>
          <p:nvPr/>
        </p:nvSpPr>
        <p:spPr>
          <a:xfrm>
            <a:off x="1560240" y="2514600"/>
            <a:ext cx="7355160" cy="337320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600" spc="-1" strike="noStrike">
                <a:solidFill>
                  <a:srgbClr val="434343"/>
                </a:solidFill>
                <a:latin typeface="Barlow"/>
                <a:ea typeface="Barlow"/>
              </a:rPr>
              <a:t>Osnova ove vrste rezervne kopije je potpuna rezervna kopija. Kao i kod nje, kopira se i transaction log kako bi se omogućio potpuni povrat podataka. Najveća prednost diferencijalne rezervne kopije je brzina izrade, jer se kopiraju samo promenjeni podaci, što smanjuje potrebu za resursima.Prilikom vraćanja diferencijalne rezervne kopije, najpre se vraća najnovija potpuna rezervna kopija, a zatim se primenjuje diferencijalna. Kako se veličina diferencijalne rezervne kopije povećava sa svakom sledećom izradom, ona postepeno gubi prednost nad potpunom rezervnom kopijom. Stoga je preporučljivo periodično praviti potpunu rezervnu kopiju kako bi diferencijalne kopije bile manje i zahtevale manje resursa.</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28" name="CustomShape 1"/>
          <p:cNvSpPr/>
          <p:nvPr/>
        </p:nvSpPr>
        <p:spPr>
          <a:xfrm>
            <a:off x="1182240" y="393480"/>
            <a:ext cx="6738120" cy="80532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Differential backup</a:t>
            </a:r>
            <a:endParaRPr b="0" lang="en-US" sz="2400" spc="-1" strike="noStrike">
              <a:latin typeface="Arial"/>
            </a:endParaRPr>
          </a:p>
        </p:txBody>
      </p:sp>
      <p:sp>
        <p:nvSpPr>
          <p:cNvPr id="329" name="CustomShape 2"/>
          <p:cNvSpPr/>
          <p:nvPr/>
        </p:nvSpPr>
        <p:spPr>
          <a:xfrm>
            <a:off x="3364200" y="4341960"/>
            <a:ext cx="4114800" cy="3373200"/>
          </a:xfrm>
          <a:prstGeom prst="rect">
            <a:avLst/>
          </a:prstGeom>
          <a:noFill/>
          <a:ln w="0">
            <a:noFill/>
          </a:ln>
        </p:spPr>
        <p:style>
          <a:lnRef idx="0"/>
          <a:fillRef idx="0"/>
          <a:effectRef idx="0"/>
          <a:fontRef idx="minor"/>
        </p:style>
        <p:txBody>
          <a:bodyPr lIns="90000" rIns="90000" tIns="91440" bIns="91440">
            <a:noAutofit/>
          </a:bodyPr>
          <a:p>
            <a:pPr>
              <a:lnSpc>
                <a:spcPct val="108000"/>
              </a:lnSpc>
              <a:spcAft>
                <a:spcPts val="799"/>
              </a:spcAft>
            </a:pPr>
            <a:r>
              <a:rPr b="0" lang="en" sz="1600" spc="-1" strike="noStrike">
                <a:solidFill>
                  <a:srgbClr val="434343"/>
                </a:solidFill>
                <a:latin typeface="Barlow"/>
                <a:ea typeface="Barlow"/>
              </a:rPr>
              <a:t>Kreiranje diferencijalne kopije u kombinaciji sa potpunom rezervnom kopijom </a:t>
            </a:r>
            <a:endParaRPr b="0" lang="sr-Latn-RS" sz="1600" spc="-1" strike="noStrike">
              <a:latin typeface="Barlow"/>
            </a:endParaRPr>
          </a:p>
        </p:txBody>
      </p:sp>
      <p:sp>
        <p:nvSpPr>
          <p:cNvPr id="330" name="CustomShape 3"/>
          <p:cNvSpPr/>
          <p:nvPr/>
        </p:nvSpPr>
        <p:spPr>
          <a:xfrm>
            <a:off x="8750520" y="4356360"/>
            <a:ext cx="392040" cy="39204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50927BC1-6A9D-4C1E-8ED6-789560851CFC}"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331" name="CustomShape 4"/>
          <p:cNvSpPr/>
          <p:nvPr/>
        </p:nvSpPr>
        <p:spPr>
          <a:xfrm>
            <a:off x="8191440" y="636480"/>
            <a:ext cx="319680" cy="31932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pic>
        <p:nvPicPr>
          <p:cNvPr id="332" name="" descr=""/>
          <p:cNvPicPr/>
          <p:nvPr/>
        </p:nvPicPr>
        <p:blipFill>
          <a:blip r:embed="rId2"/>
          <a:stretch/>
        </p:blipFill>
        <p:spPr>
          <a:xfrm>
            <a:off x="2743200" y="1371600"/>
            <a:ext cx="4735800" cy="307260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33" name="CustomShape 1"/>
          <p:cNvSpPr/>
          <p:nvPr/>
        </p:nvSpPr>
        <p:spPr>
          <a:xfrm>
            <a:off x="1182240" y="393480"/>
            <a:ext cx="6738120" cy="80532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Differential backup</a:t>
            </a:r>
            <a:endParaRPr b="0" lang="en-US" sz="2400" spc="-1" strike="noStrike">
              <a:latin typeface="Arial"/>
            </a:endParaRPr>
          </a:p>
        </p:txBody>
      </p:sp>
      <p:sp>
        <p:nvSpPr>
          <p:cNvPr id="334" name="CustomShape 2"/>
          <p:cNvSpPr/>
          <p:nvPr/>
        </p:nvSpPr>
        <p:spPr>
          <a:xfrm>
            <a:off x="1560240" y="1198800"/>
            <a:ext cx="7355160" cy="3373200"/>
          </a:xfrm>
          <a:prstGeom prst="rect">
            <a:avLst/>
          </a:prstGeom>
          <a:noFill/>
          <a:ln w="0">
            <a:noFill/>
          </a:ln>
        </p:spPr>
        <p:style>
          <a:lnRef idx="0"/>
          <a:fillRef idx="0"/>
          <a:effectRef idx="0"/>
          <a:fontRef idx="minor"/>
        </p:style>
        <p:txBody>
          <a:bodyPr lIns="90000" rIns="90000" tIns="91440" bIns="91440">
            <a:noAutofit/>
          </a:bodyPr>
          <a:p>
            <a:pPr algn="just">
              <a:lnSpc>
                <a:spcPct val="115000"/>
              </a:lnSpc>
              <a:spcAft>
                <a:spcPts val="799"/>
              </a:spcAft>
            </a:pPr>
            <a:r>
              <a:rPr b="0" lang="en" sz="1600" spc="-1" strike="noStrike">
                <a:solidFill>
                  <a:srgbClr val="434343"/>
                </a:solidFill>
                <a:latin typeface="Barlow"/>
                <a:ea typeface="Barlow"/>
              </a:rPr>
              <a:t>Diferencijalne rezervne kopij</a:t>
            </a:r>
            <a:r>
              <a:rPr b="0" lang="sr-Latn-RS" sz="1600" spc="-1" strike="noStrike">
                <a:solidFill>
                  <a:srgbClr val="434343"/>
                </a:solidFill>
                <a:latin typeface="Barlow"/>
                <a:ea typeface="Times New Roman CE"/>
              </a:rPr>
              <a:t>e baze podataka mogu biti veoma korisne u situacijama kada se određeni delovi baze podataka često menjaju</a:t>
            </a:r>
            <a:r>
              <a:rPr b="0" lang="en" sz="1600" spc="-1" strike="noStrike">
                <a:solidFill>
                  <a:srgbClr val="434343"/>
                </a:solidFill>
                <a:latin typeface="Barlow"/>
                <a:ea typeface="Barlow"/>
              </a:rPr>
              <a:t>. Jedan primer je ukoliko baza podataka sadrži </a:t>
            </a:r>
            <a:r>
              <a:rPr b="0" lang="sr-Latn-RS" sz="1600" spc="-1" strike="noStrike">
                <a:solidFill>
                  <a:srgbClr val="434343"/>
                </a:solidFill>
                <a:latin typeface="Barlow"/>
                <a:ea typeface="Times New Roman CE"/>
              </a:rPr>
              <a:t>poprilič</a:t>
            </a:r>
            <a:r>
              <a:rPr b="0" lang="en" sz="1600" spc="-1" strike="noStrike">
                <a:solidFill>
                  <a:srgbClr val="434343"/>
                </a:solidFill>
                <a:latin typeface="Barlow"/>
                <a:ea typeface="Barlow"/>
              </a:rPr>
              <a:t>no veliku </a:t>
            </a:r>
            <a:r>
              <a:rPr b="0" lang="sr-Latn-RS" sz="1600" spc="-1" strike="noStrike">
                <a:solidFill>
                  <a:srgbClr val="434343"/>
                </a:solidFill>
                <a:latin typeface="Barlow"/>
                <a:ea typeface="Times New Roman CE"/>
              </a:rPr>
              <a:t>tabelu koja se često ažurira, a većina </a:t>
            </a:r>
            <a:r>
              <a:rPr b="0" lang="en" sz="1600" spc="-1" strike="noStrike">
                <a:solidFill>
                  <a:srgbClr val="434343"/>
                </a:solidFill>
                <a:latin typeface="Barlow"/>
                <a:ea typeface="Barlow"/>
              </a:rPr>
              <a:t>drugih tabela su relativno nepromenljive. Tada, diferencijalna rezervna kopija </a:t>
            </a:r>
            <a:r>
              <a:rPr b="0" lang="sr-Latn-RS" sz="1600" spc="-1" strike="noStrike">
                <a:solidFill>
                  <a:srgbClr val="434343"/>
                </a:solidFill>
                <a:latin typeface="Barlow"/>
                <a:ea typeface="Times New Roman CE"/>
              </a:rPr>
              <a:t>se može koristiti samo za promene napravljenih u tabeli koja se često </a:t>
            </a:r>
            <a:r>
              <a:rPr b="0" lang="en" sz="1600" spc="-1" strike="noStrike">
                <a:solidFill>
                  <a:srgbClr val="434343"/>
                </a:solidFill>
                <a:latin typeface="Barlow"/>
                <a:ea typeface="Barlow"/>
              </a:rPr>
              <a:t>ažurira</a:t>
            </a:r>
            <a:r>
              <a:rPr b="0" lang="sr-Latn-RS" sz="1600" spc="-1" strike="noStrike">
                <a:solidFill>
                  <a:srgbClr val="434343"/>
                </a:solidFill>
                <a:latin typeface="Barlow"/>
                <a:ea typeface="Times New Roman CE"/>
              </a:rPr>
              <a:t>, i na taj način dodatno pomaž</a:t>
            </a:r>
            <a:r>
              <a:rPr b="0" lang="en" sz="1600" spc="-1" strike="noStrike">
                <a:solidFill>
                  <a:srgbClr val="434343"/>
                </a:solidFill>
                <a:latin typeface="Barlow"/>
                <a:ea typeface="Barlow"/>
              </a:rPr>
              <a:t>e gubljenju vremena i resursa.</a:t>
            </a:r>
            <a:endParaRPr b="0" lang="sr-Latn-RS" sz="1600" spc="-1" strike="noStrike">
              <a:latin typeface="Barlow"/>
            </a:endParaRPr>
          </a:p>
        </p:txBody>
      </p:sp>
      <p:sp>
        <p:nvSpPr>
          <p:cNvPr id="335" name="CustomShape 3"/>
          <p:cNvSpPr/>
          <p:nvPr/>
        </p:nvSpPr>
        <p:spPr>
          <a:xfrm>
            <a:off x="8750520" y="4356360"/>
            <a:ext cx="392040" cy="39204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30DD5663-B09E-4822-A952-9A7D1F4D149E}"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336" name="CustomShape 4"/>
          <p:cNvSpPr/>
          <p:nvPr/>
        </p:nvSpPr>
        <p:spPr>
          <a:xfrm>
            <a:off x="8191440" y="636480"/>
            <a:ext cx="319680" cy="31932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
        <p:nvSpPr>
          <p:cNvPr id="337" name="CustomShape 5"/>
          <p:cNvSpPr/>
          <p:nvPr/>
        </p:nvSpPr>
        <p:spPr>
          <a:xfrm>
            <a:off x="1560240" y="3027600"/>
            <a:ext cx="7355160" cy="337320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600" spc="-1" strike="noStrike">
                <a:solidFill>
                  <a:srgbClr val="434343"/>
                </a:solidFill>
                <a:latin typeface="Barlow"/>
                <a:ea typeface="Barlow"/>
              </a:rPr>
              <a:t>Diferencijalna rezervna kopija beleži stanje svih extents-a koji su se promenili od poslednje potpune rezervne kopije. Extent je osnovna jedinica za alokaciju prostora na disku. Ovaj proces koristi stranicu polja bitova (bitmap page), gde svaki bit predstavlja jedan extent. Ako se extent promeni, odgovarajući bit se postavlja na 1. Diferencijalna kopija sadrži samo te promenjene extents-e, što olakšava proces backup-a i štedi prostor. </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38" name="CustomShape 1"/>
          <p:cNvSpPr/>
          <p:nvPr/>
        </p:nvSpPr>
        <p:spPr>
          <a:xfrm>
            <a:off x="1182240" y="393480"/>
            <a:ext cx="6738120" cy="80532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Differential backup</a:t>
            </a:r>
            <a:endParaRPr b="0" lang="en-US" sz="2400" spc="-1" strike="noStrike">
              <a:latin typeface="Arial"/>
            </a:endParaRPr>
          </a:p>
        </p:txBody>
      </p:sp>
      <p:sp>
        <p:nvSpPr>
          <p:cNvPr id="339" name="CustomShape 2"/>
          <p:cNvSpPr/>
          <p:nvPr/>
        </p:nvSpPr>
        <p:spPr>
          <a:xfrm>
            <a:off x="3364200" y="4341960"/>
            <a:ext cx="4114800" cy="3373200"/>
          </a:xfrm>
          <a:prstGeom prst="rect">
            <a:avLst/>
          </a:prstGeom>
          <a:noFill/>
          <a:ln w="0">
            <a:noFill/>
          </a:ln>
        </p:spPr>
        <p:style>
          <a:lnRef idx="0"/>
          <a:fillRef idx="0"/>
          <a:effectRef idx="0"/>
          <a:fontRef idx="minor"/>
        </p:style>
        <p:txBody>
          <a:bodyPr lIns="90000" rIns="90000" tIns="91440" bIns="91440">
            <a:noAutofit/>
          </a:bodyPr>
          <a:p>
            <a:pPr>
              <a:lnSpc>
                <a:spcPct val="108000"/>
              </a:lnSpc>
              <a:spcAft>
                <a:spcPts val="799"/>
              </a:spcAft>
            </a:pPr>
            <a:r>
              <a:rPr b="0" lang="en" sz="1600" spc="-1" strike="noStrike">
                <a:solidFill>
                  <a:srgbClr val="434343"/>
                </a:solidFill>
                <a:latin typeface="Barlow"/>
                <a:ea typeface="Barlow"/>
              </a:rPr>
              <a:t>	</a:t>
            </a:r>
            <a:r>
              <a:rPr b="0" lang="en" sz="1600" spc="-1" strike="noStrike">
                <a:solidFill>
                  <a:srgbClr val="434343"/>
                </a:solidFill>
                <a:latin typeface="Barlow"/>
                <a:ea typeface="Barlow"/>
              </a:rPr>
              <a:t>	</a:t>
            </a:r>
            <a:r>
              <a:rPr b="0" lang="en" sz="1600" spc="-1" strike="noStrike">
                <a:solidFill>
                  <a:srgbClr val="434343"/>
                </a:solidFill>
                <a:latin typeface="Barlow"/>
                <a:ea typeface="Barlow"/>
              </a:rPr>
              <a:t>   </a:t>
            </a:r>
            <a:r>
              <a:rPr b="0" lang="en" sz="1600" spc="-1" strike="noStrike">
                <a:solidFill>
                  <a:srgbClr val="434343"/>
                </a:solidFill>
                <a:latin typeface="Barlow"/>
                <a:ea typeface="Barlow"/>
              </a:rPr>
              <a:t>Data extents</a:t>
            </a:r>
            <a:endParaRPr b="0" lang="sr-Latn-RS" sz="1600" spc="-1" strike="noStrike">
              <a:latin typeface="Barlow"/>
            </a:endParaRPr>
          </a:p>
        </p:txBody>
      </p:sp>
      <p:sp>
        <p:nvSpPr>
          <p:cNvPr id="340" name="CustomShape 3"/>
          <p:cNvSpPr/>
          <p:nvPr/>
        </p:nvSpPr>
        <p:spPr>
          <a:xfrm>
            <a:off x="8750520" y="4356360"/>
            <a:ext cx="392040" cy="39204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9AA3986E-AA6E-43E0-BE63-441A41883B26}"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341" name="CustomShape 4"/>
          <p:cNvSpPr/>
          <p:nvPr/>
        </p:nvSpPr>
        <p:spPr>
          <a:xfrm>
            <a:off x="8191440" y="636480"/>
            <a:ext cx="319680" cy="31932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pic>
        <p:nvPicPr>
          <p:cNvPr id="342" name="" descr=""/>
          <p:cNvPicPr/>
          <p:nvPr/>
        </p:nvPicPr>
        <p:blipFill>
          <a:blip r:embed="rId2"/>
          <a:stretch/>
        </p:blipFill>
        <p:spPr>
          <a:xfrm>
            <a:off x="2956680" y="1371600"/>
            <a:ext cx="5044320" cy="299196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43" name="CustomShape 1"/>
          <p:cNvSpPr/>
          <p:nvPr/>
        </p:nvSpPr>
        <p:spPr>
          <a:xfrm>
            <a:off x="1182240" y="393480"/>
            <a:ext cx="6738120" cy="80532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Differential backup</a:t>
            </a:r>
            <a:endParaRPr b="0" lang="en-US" sz="2400" spc="-1" strike="noStrike">
              <a:latin typeface="Arial"/>
            </a:endParaRPr>
          </a:p>
        </p:txBody>
      </p:sp>
      <p:sp>
        <p:nvSpPr>
          <p:cNvPr id="344" name="CustomShape 2"/>
          <p:cNvSpPr/>
          <p:nvPr/>
        </p:nvSpPr>
        <p:spPr>
          <a:xfrm>
            <a:off x="2514600" y="3429000"/>
            <a:ext cx="5943600" cy="3373200"/>
          </a:xfrm>
          <a:prstGeom prst="rect">
            <a:avLst/>
          </a:prstGeom>
          <a:noFill/>
          <a:ln w="0">
            <a:noFill/>
          </a:ln>
        </p:spPr>
        <p:style>
          <a:lnRef idx="0"/>
          <a:fillRef idx="0"/>
          <a:effectRef idx="0"/>
          <a:fontRef idx="minor"/>
        </p:style>
        <p:txBody>
          <a:bodyPr lIns="90000" rIns="90000" tIns="91440" bIns="91440">
            <a:noAutofit/>
          </a:bodyPr>
          <a:p>
            <a:pPr>
              <a:lnSpc>
                <a:spcPct val="108000"/>
              </a:lnSpc>
              <a:spcAft>
                <a:spcPts val="799"/>
              </a:spcAft>
            </a:pPr>
            <a:r>
              <a:rPr b="0" lang="en" sz="1600" spc="-1" strike="noStrike">
                <a:solidFill>
                  <a:srgbClr val="434343"/>
                </a:solidFill>
                <a:latin typeface="Barlow"/>
                <a:ea typeface="Barlow"/>
              </a:rPr>
              <a:t>Naredba za kreiranje diferencijalne rezervne kopije podataka</a:t>
            </a:r>
            <a:endParaRPr b="0" lang="sr-Latn-RS" sz="1600" spc="-1" strike="noStrike">
              <a:latin typeface="Barlow"/>
            </a:endParaRPr>
          </a:p>
        </p:txBody>
      </p:sp>
      <p:sp>
        <p:nvSpPr>
          <p:cNvPr id="345" name="CustomShape 3"/>
          <p:cNvSpPr/>
          <p:nvPr/>
        </p:nvSpPr>
        <p:spPr>
          <a:xfrm>
            <a:off x="8750520" y="4356360"/>
            <a:ext cx="392040" cy="39204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9EACE064-DAA2-4A96-AE22-6177FA35428D}"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346" name="CustomShape 4"/>
          <p:cNvSpPr/>
          <p:nvPr/>
        </p:nvSpPr>
        <p:spPr>
          <a:xfrm>
            <a:off x="8191440" y="636480"/>
            <a:ext cx="319680" cy="31932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pic>
        <p:nvPicPr>
          <p:cNvPr id="347" name="" descr=""/>
          <p:cNvPicPr/>
          <p:nvPr/>
        </p:nvPicPr>
        <p:blipFill>
          <a:blip r:embed="rId2"/>
          <a:stretch/>
        </p:blipFill>
        <p:spPr>
          <a:xfrm>
            <a:off x="2461680" y="2514600"/>
            <a:ext cx="5996520" cy="81504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48" name="CustomShape 1"/>
          <p:cNvSpPr/>
          <p:nvPr/>
        </p:nvSpPr>
        <p:spPr>
          <a:xfrm>
            <a:off x="1182240" y="393480"/>
            <a:ext cx="6738120" cy="80532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Transaction log backup</a:t>
            </a:r>
            <a:endParaRPr b="0" lang="en-US" sz="2400" spc="-1" strike="noStrike">
              <a:latin typeface="Arial"/>
            </a:endParaRPr>
          </a:p>
        </p:txBody>
      </p:sp>
      <p:sp>
        <p:nvSpPr>
          <p:cNvPr id="349" name="CustomShape 2"/>
          <p:cNvSpPr/>
          <p:nvPr/>
        </p:nvSpPr>
        <p:spPr>
          <a:xfrm>
            <a:off x="1560240" y="1198800"/>
            <a:ext cx="7355160" cy="3373200"/>
          </a:xfrm>
          <a:prstGeom prst="rect">
            <a:avLst/>
          </a:prstGeom>
          <a:noFill/>
          <a:ln w="0">
            <a:noFill/>
          </a:ln>
        </p:spPr>
        <p:style>
          <a:lnRef idx="0"/>
          <a:fillRef idx="0"/>
          <a:effectRef idx="0"/>
          <a:fontRef idx="minor"/>
        </p:style>
        <p:txBody>
          <a:bodyPr lIns="90000" rIns="90000" tIns="91440" bIns="91440">
            <a:noAutofit/>
          </a:bodyPr>
          <a:p>
            <a:pPr algn="just">
              <a:lnSpc>
                <a:spcPct val="115000"/>
              </a:lnSpc>
              <a:spcAft>
                <a:spcPts val="799"/>
              </a:spcAft>
            </a:pPr>
            <a:r>
              <a:rPr b="0" lang="sr-Latn-RS" sz="1600" spc="-1" strike="noStrike">
                <a:solidFill>
                  <a:srgbClr val="434343"/>
                </a:solidFill>
                <a:latin typeface="Barlow"/>
              </a:rPr>
              <a:t>Transaction log beleži sve transakcije koje su se desile od poslednje potpune rezervne kopije. Sadrži detalje o kreiranju, izmeni objekata i podataka. Pošto se ove evidencije čuvaju sekvencijalno, omogućavaju vraćanje podataka u tačno određenom redosledu, čime je moguće rekonstruisati stanje baze u bilo kom trenutku. Svaka transakcija u logu ima jedinstveni sekvencijalni broj (Log Sequence Number - LSN), koji omogućava praćenje redosleda i starosti transakcija.</a:t>
            </a:r>
            <a:endParaRPr b="0" lang="sr-Latn-RS" sz="1600" spc="-1" strike="noStrike">
              <a:latin typeface="Barlow"/>
            </a:endParaRPr>
          </a:p>
        </p:txBody>
      </p:sp>
      <p:sp>
        <p:nvSpPr>
          <p:cNvPr id="350" name="CustomShape 3"/>
          <p:cNvSpPr/>
          <p:nvPr/>
        </p:nvSpPr>
        <p:spPr>
          <a:xfrm>
            <a:off x="8750520" y="4356360"/>
            <a:ext cx="392040" cy="39204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6185F7F0-5D79-4D2D-ADF7-BE2732F9EEEC}"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351" name="CustomShape 4"/>
          <p:cNvSpPr/>
          <p:nvPr/>
        </p:nvSpPr>
        <p:spPr>
          <a:xfrm>
            <a:off x="8191440" y="636480"/>
            <a:ext cx="319680" cy="31932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
        <p:nvSpPr>
          <p:cNvPr id="352" name="CustomShape 5"/>
          <p:cNvSpPr/>
          <p:nvPr/>
        </p:nvSpPr>
        <p:spPr>
          <a:xfrm>
            <a:off x="1560240" y="3256200"/>
            <a:ext cx="7355160" cy="3373200"/>
          </a:xfrm>
          <a:prstGeom prst="rect">
            <a:avLst/>
          </a:prstGeom>
          <a:noFill/>
          <a:ln w="0">
            <a:noFill/>
          </a:ln>
        </p:spPr>
        <p:style>
          <a:lnRef idx="0"/>
          <a:fillRef idx="0"/>
          <a:effectRef idx="0"/>
          <a:fontRef idx="minor"/>
        </p:style>
        <p:txBody>
          <a:bodyPr lIns="90000" rIns="90000" tIns="91440" bIns="91440">
            <a:noAutofit/>
          </a:bodyPr>
          <a:p>
            <a:pPr algn="just">
              <a:lnSpc>
                <a:spcPct val="115000"/>
              </a:lnSpc>
              <a:spcAft>
                <a:spcPts val="799"/>
              </a:spcAft>
            </a:pPr>
            <a:r>
              <a:rPr b="0" lang="en" sz="1600" spc="-1" strike="noStrike">
                <a:solidFill>
                  <a:srgbClr val="434343"/>
                </a:solidFill>
                <a:latin typeface="Barlow"/>
                <a:ea typeface="Barlow"/>
              </a:rPr>
              <a:t>Evidencije transakcija</a:t>
            </a:r>
            <a:r>
              <a:rPr b="0" lang="sr-Latn-RS" sz="1600" spc="-1" strike="noStrike">
                <a:solidFill>
                  <a:srgbClr val="434343"/>
                </a:solidFill>
                <a:latin typeface="Barlow"/>
                <a:ea typeface="Times New Roman CE"/>
              </a:rPr>
              <a:t> povezane lanč</a:t>
            </a:r>
            <a:r>
              <a:rPr b="0" lang="en" sz="1600" spc="-1" strike="noStrike">
                <a:solidFill>
                  <a:srgbClr val="434343"/>
                </a:solidFill>
                <a:latin typeface="Barlow"/>
                <a:ea typeface="Barlow"/>
              </a:rPr>
              <a:t>ano. Lanac je neprekidni niz koji sadrži sve evidencije neophodne za oporavak baze podataka do nekog </a:t>
            </a:r>
            <a:r>
              <a:rPr b="0" lang="sr-Latn-RS" sz="1600" spc="-1" strike="noStrike">
                <a:solidFill>
                  <a:srgbClr val="434343"/>
                </a:solidFill>
                <a:latin typeface="Barlow"/>
                <a:ea typeface="Times New Roman CE"/>
              </a:rPr>
              <a:t>određenog trenutka. Lanac uvek počinje potpunom rezervnom kopijom baze podataka i </a:t>
            </a:r>
            <a:r>
              <a:rPr b="0" lang="en" sz="1600" spc="-1" strike="noStrike">
                <a:solidFill>
                  <a:srgbClr val="434343"/>
                </a:solidFill>
                <a:latin typeface="Barlow"/>
                <a:ea typeface="Barlow"/>
              </a:rPr>
              <a:t>nastavlja se nizom evidencija izvršenih transakcija.</a:t>
            </a:r>
            <a:endParaRPr b="0" lang="sr-Latn-RS" sz="1600" spc="-1" strike="noStrike">
              <a:latin typeface="Barlow"/>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53" name="CustomShape 1"/>
          <p:cNvSpPr/>
          <p:nvPr/>
        </p:nvSpPr>
        <p:spPr>
          <a:xfrm>
            <a:off x="1182240" y="393480"/>
            <a:ext cx="6738120" cy="80532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Transaction log backup</a:t>
            </a:r>
            <a:endParaRPr b="0" lang="en-US" sz="2400" spc="-1" strike="noStrike">
              <a:latin typeface="Arial"/>
            </a:endParaRPr>
          </a:p>
        </p:txBody>
      </p:sp>
      <p:sp>
        <p:nvSpPr>
          <p:cNvPr id="354" name="CustomShape 2"/>
          <p:cNvSpPr/>
          <p:nvPr/>
        </p:nvSpPr>
        <p:spPr>
          <a:xfrm>
            <a:off x="2743200" y="3942000"/>
            <a:ext cx="5943600" cy="3373200"/>
          </a:xfrm>
          <a:prstGeom prst="rect">
            <a:avLst/>
          </a:prstGeom>
          <a:noFill/>
          <a:ln w="0">
            <a:noFill/>
          </a:ln>
        </p:spPr>
        <p:style>
          <a:lnRef idx="0"/>
          <a:fillRef idx="0"/>
          <a:effectRef idx="0"/>
          <a:fontRef idx="minor"/>
        </p:style>
        <p:txBody>
          <a:bodyPr lIns="90000" rIns="90000" tIns="91440" bIns="91440">
            <a:noAutofit/>
          </a:bodyPr>
          <a:p>
            <a:pPr>
              <a:lnSpc>
                <a:spcPct val="108000"/>
              </a:lnSpc>
              <a:spcAft>
                <a:spcPts val="799"/>
              </a:spcAft>
            </a:pPr>
            <a:r>
              <a:rPr b="0" lang="en" sz="1600" spc="-1" strike="noStrike">
                <a:solidFill>
                  <a:srgbClr val="434343"/>
                </a:solidFill>
                <a:latin typeface="Barlow"/>
                <a:ea typeface="Barlow"/>
              </a:rPr>
              <a:t>Lančano skladištenje evidencija izvršenih transakcija</a:t>
            </a:r>
            <a:endParaRPr b="0" lang="sr-Latn-RS" sz="1600" spc="-1" strike="noStrike">
              <a:latin typeface="Barlow"/>
            </a:endParaRPr>
          </a:p>
        </p:txBody>
      </p:sp>
      <p:sp>
        <p:nvSpPr>
          <p:cNvPr id="355" name="CustomShape 3"/>
          <p:cNvSpPr/>
          <p:nvPr/>
        </p:nvSpPr>
        <p:spPr>
          <a:xfrm>
            <a:off x="8750520" y="4356360"/>
            <a:ext cx="392040" cy="39204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D6F5FC25-DDC6-49F1-9427-9E8CC8898D1F}"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356" name="CustomShape 4"/>
          <p:cNvSpPr/>
          <p:nvPr/>
        </p:nvSpPr>
        <p:spPr>
          <a:xfrm>
            <a:off x="8191440" y="636480"/>
            <a:ext cx="319680" cy="31932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pic>
        <p:nvPicPr>
          <p:cNvPr id="357" name="" descr=""/>
          <p:cNvPicPr/>
          <p:nvPr/>
        </p:nvPicPr>
        <p:blipFill>
          <a:blip r:embed="rId2"/>
          <a:stretch/>
        </p:blipFill>
        <p:spPr>
          <a:xfrm>
            <a:off x="2613960" y="1943280"/>
            <a:ext cx="5615640" cy="171432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58" name="CustomShape 1"/>
          <p:cNvSpPr/>
          <p:nvPr/>
        </p:nvSpPr>
        <p:spPr>
          <a:xfrm>
            <a:off x="1182240" y="393480"/>
            <a:ext cx="6738120" cy="80532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Transaction log backup</a:t>
            </a:r>
            <a:endParaRPr b="0" lang="en-US" sz="2400" spc="-1" strike="noStrike">
              <a:latin typeface="Arial"/>
            </a:endParaRPr>
          </a:p>
        </p:txBody>
      </p:sp>
      <p:sp>
        <p:nvSpPr>
          <p:cNvPr id="359" name="CustomShape 2"/>
          <p:cNvSpPr/>
          <p:nvPr/>
        </p:nvSpPr>
        <p:spPr>
          <a:xfrm>
            <a:off x="2286000" y="3886200"/>
            <a:ext cx="5943600" cy="3373200"/>
          </a:xfrm>
          <a:prstGeom prst="rect">
            <a:avLst/>
          </a:prstGeom>
          <a:noFill/>
          <a:ln w="0">
            <a:noFill/>
          </a:ln>
        </p:spPr>
        <p:style>
          <a:lnRef idx="0"/>
          <a:fillRef idx="0"/>
          <a:effectRef idx="0"/>
          <a:fontRef idx="minor"/>
        </p:style>
        <p:txBody>
          <a:bodyPr lIns="90000" rIns="90000" tIns="91440" bIns="91440">
            <a:noAutofit/>
          </a:bodyPr>
          <a:p>
            <a:pPr>
              <a:lnSpc>
                <a:spcPct val="108000"/>
              </a:lnSpc>
              <a:spcAft>
                <a:spcPts val="799"/>
              </a:spcAft>
            </a:pPr>
            <a:r>
              <a:rPr b="0" lang="en" sz="1600" spc="-1" strike="noStrike">
                <a:solidFill>
                  <a:srgbClr val="434343"/>
                </a:solidFill>
                <a:latin typeface="Barlow"/>
                <a:ea typeface="Barlow"/>
              </a:rPr>
              <a:t>Naredba za kreiranje transaction loga rezervne kopije podataka</a:t>
            </a:r>
            <a:endParaRPr b="0" lang="sr-Latn-RS" sz="1600" spc="-1" strike="noStrike">
              <a:latin typeface="Barlow"/>
            </a:endParaRPr>
          </a:p>
        </p:txBody>
      </p:sp>
      <p:sp>
        <p:nvSpPr>
          <p:cNvPr id="360" name="CustomShape 3"/>
          <p:cNvSpPr/>
          <p:nvPr/>
        </p:nvSpPr>
        <p:spPr>
          <a:xfrm>
            <a:off x="8750520" y="4356360"/>
            <a:ext cx="392040" cy="39204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34C2D56E-C6EF-48CE-93AE-6844F1F3FC79}"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361" name="CustomShape 4"/>
          <p:cNvSpPr/>
          <p:nvPr/>
        </p:nvSpPr>
        <p:spPr>
          <a:xfrm>
            <a:off x="8191440" y="636480"/>
            <a:ext cx="319680" cy="31932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
        <p:nvSpPr>
          <p:cNvPr id="362" name="CustomShape 5"/>
          <p:cNvSpPr/>
          <p:nvPr/>
        </p:nvSpPr>
        <p:spPr>
          <a:xfrm>
            <a:off x="1600200" y="1026000"/>
            <a:ext cx="7086600" cy="630000"/>
          </a:xfrm>
          <a:prstGeom prst="rect">
            <a:avLst/>
          </a:prstGeom>
          <a:noFill/>
          <a:ln w="0">
            <a:noFill/>
          </a:ln>
        </p:spPr>
        <p:style>
          <a:lnRef idx="0"/>
          <a:fillRef idx="0"/>
          <a:effectRef idx="0"/>
          <a:fontRef idx="minor"/>
        </p:style>
        <p:txBody>
          <a:bodyPr lIns="90000" rIns="90000" tIns="91440" bIns="91440">
            <a:noAutofit/>
          </a:bodyPr>
          <a:p>
            <a:pPr>
              <a:lnSpc>
                <a:spcPct val="108000"/>
              </a:lnSpc>
              <a:spcAft>
                <a:spcPts val="799"/>
              </a:spcAft>
            </a:pPr>
            <a:endParaRPr b="0" lang="sr-Latn-RS" sz="1600" spc="-1" strike="noStrike">
              <a:latin typeface="Barlow"/>
            </a:endParaRPr>
          </a:p>
          <a:p>
            <a:pPr algn="just">
              <a:lnSpc>
                <a:spcPct val="115000"/>
              </a:lnSpc>
              <a:spcAft>
                <a:spcPts val="799"/>
              </a:spcAft>
            </a:pPr>
            <a:r>
              <a:rPr b="0" lang="sr-Latn-RS" sz="1600" spc="-1" strike="noStrike">
                <a:solidFill>
                  <a:srgbClr val="434343"/>
                </a:solidFill>
                <a:latin typeface="Barlow"/>
                <a:ea typeface="Barlow"/>
              </a:rPr>
              <a:t>Primarni razlog za izradu evidencija izvršenih transakcija </a:t>
            </a:r>
            <a:r>
              <a:rPr b="0" lang="sr-Latn-RS" sz="1600" spc="-1" strike="noStrike">
                <a:solidFill>
                  <a:srgbClr val="434343"/>
                </a:solidFill>
                <a:latin typeface="Barlow"/>
                <a:ea typeface="Times New Roman CE"/>
              </a:rPr>
              <a:t>je čuvanje transakcija koje su se dogodile od poslednje potpune rezervne kopije baze podataka, kako bi se pomoću transakcija baza podataka dovela u pređašnje stabilno stanje, ukoliko je došlo do nekih problema, na taj nač</a:t>
            </a:r>
            <a:r>
              <a:rPr b="0" lang="sr-Latn-RS" sz="1600" spc="-1" strike="noStrike">
                <a:solidFill>
                  <a:srgbClr val="434343"/>
                </a:solidFill>
                <a:latin typeface="Barlow"/>
                <a:ea typeface="Barlow"/>
              </a:rPr>
              <a:t>in imamo sigurno zapisano poslednje stabilno stanje.</a:t>
            </a:r>
            <a:endParaRPr b="0" lang="sr-Latn-RS" sz="1600" spc="-1" strike="noStrike">
              <a:latin typeface="Barlow"/>
            </a:endParaRPr>
          </a:p>
        </p:txBody>
      </p:sp>
      <p:pic>
        <p:nvPicPr>
          <p:cNvPr id="363" name="" descr=""/>
          <p:cNvPicPr/>
          <p:nvPr/>
        </p:nvPicPr>
        <p:blipFill>
          <a:blip r:embed="rId2"/>
          <a:stretch/>
        </p:blipFill>
        <p:spPr>
          <a:xfrm>
            <a:off x="2286000" y="3025440"/>
            <a:ext cx="5912640" cy="63216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64" name="CustomShape 1"/>
          <p:cNvSpPr/>
          <p:nvPr/>
        </p:nvSpPr>
        <p:spPr>
          <a:xfrm>
            <a:off x="1182240" y="393480"/>
            <a:ext cx="6738120" cy="80532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Tail-log backup</a:t>
            </a:r>
            <a:endParaRPr b="0" lang="en-US" sz="2400" spc="-1" strike="noStrike">
              <a:latin typeface="Arial"/>
            </a:endParaRPr>
          </a:p>
        </p:txBody>
      </p:sp>
      <p:sp>
        <p:nvSpPr>
          <p:cNvPr id="365" name="CustomShape 2"/>
          <p:cNvSpPr/>
          <p:nvPr/>
        </p:nvSpPr>
        <p:spPr>
          <a:xfrm>
            <a:off x="1560240" y="1198800"/>
            <a:ext cx="7355160" cy="3373200"/>
          </a:xfrm>
          <a:prstGeom prst="rect">
            <a:avLst/>
          </a:prstGeom>
          <a:noFill/>
          <a:ln w="0">
            <a:noFill/>
          </a:ln>
        </p:spPr>
        <p:style>
          <a:lnRef idx="0"/>
          <a:fillRef idx="0"/>
          <a:effectRef idx="0"/>
          <a:fontRef idx="minor"/>
        </p:style>
        <p:txBody>
          <a:bodyPr lIns="90000" rIns="90000" tIns="91440" bIns="91440">
            <a:noAutofit/>
          </a:bodyPr>
          <a:p>
            <a:pPr algn="just">
              <a:lnSpc>
                <a:spcPct val="115000"/>
              </a:lnSpc>
              <a:spcAft>
                <a:spcPts val="799"/>
              </a:spcAft>
            </a:pPr>
            <a:r>
              <a:rPr b="0" lang="sr-Latn-RS" sz="1600" spc="-1" strike="noStrike">
                <a:solidFill>
                  <a:srgbClr val="434343"/>
                </a:solidFill>
                <a:latin typeface="Barlow"/>
              </a:rPr>
              <a:t>Tail-log backup je predstavlja jednu vrstu transaction log backup-a </a:t>
            </a:r>
            <a:r>
              <a:rPr b="0" lang="sr-Latn-RS" sz="1600" spc="-1" strike="noStrike">
                <a:solidFill>
                  <a:srgbClr val="434343"/>
                </a:solidFill>
                <a:latin typeface="Barlow"/>
                <a:ea typeface="Times New Roman CE"/>
              </a:rPr>
              <a:t>koja obuhvata sve potvrđene transakcije koje su </a:t>
            </a:r>
            <a:r>
              <a:rPr b="0" lang="sr-Latn-RS" sz="1600" spc="-1" strike="noStrike">
                <a:solidFill>
                  <a:srgbClr val="434343"/>
                </a:solidFill>
                <a:latin typeface="Barlow"/>
              </a:rPr>
              <a:t>izvršene od trenutka poslednjeg transaction log backup-a, odnosno poslednji deo transaction log-a koji se </a:t>
            </a:r>
            <a:r>
              <a:rPr b="0" lang="sr-Latn-RS" sz="1600" spc="-1" strike="noStrike">
                <a:solidFill>
                  <a:srgbClr val="434343"/>
                </a:solidFill>
                <a:latin typeface="Barlow"/>
                <a:ea typeface="Times New Roman CE"/>
              </a:rPr>
              <a:t>kreira kao backup u slučaju da dođe do greške ili kvara na bazi podataka, pre nego što se izvrši proces oporavka</a:t>
            </a:r>
            <a:r>
              <a:rPr b="0" lang="sr-Latn-RS" sz="1600" spc="-1" strike="noStrike">
                <a:solidFill>
                  <a:srgbClr val="434343"/>
                </a:solidFill>
                <a:latin typeface="Barlow"/>
              </a:rPr>
              <a:t>. </a:t>
            </a:r>
            <a:endParaRPr b="0" lang="en-US" sz="1600" spc="-1" strike="noStrike">
              <a:latin typeface="Barlow"/>
            </a:endParaRPr>
          </a:p>
          <a:p>
            <a:pPr algn="just">
              <a:lnSpc>
                <a:spcPct val="115000"/>
              </a:lnSpc>
              <a:spcAft>
                <a:spcPts val="799"/>
              </a:spcAft>
            </a:pPr>
            <a:r>
              <a:rPr b="0" lang="sr-Latn-RS" sz="1600" spc="-1" strike="noStrike">
                <a:solidFill>
                  <a:srgbClr val="434343"/>
                </a:solidFill>
                <a:latin typeface="Barlow"/>
              </a:rPr>
              <a:t>Kod korišcenja tail-log backup-a, pamte se sve trans</a:t>
            </a:r>
            <a:r>
              <a:rPr b="0" lang="sr-Latn-RS" sz="1600" spc="-1" strike="noStrike">
                <a:solidFill>
                  <a:srgbClr val="434343"/>
                </a:solidFill>
                <a:latin typeface="Barlow"/>
                <a:ea typeface="Times New Roman CE"/>
              </a:rPr>
              <a:t>akcije koje su završene i potvrđene, ali koje nisu bile uključene u prethodn</a:t>
            </a:r>
            <a:r>
              <a:rPr b="0" lang="sr-Latn-RS" sz="1600" spc="-1" strike="noStrike">
                <a:solidFill>
                  <a:srgbClr val="434343"/>
                </a:solidFill>
                <a:latin typeface="Barlow"/>
              </a:rPr>
              <a:t>u evidenciju izvršenih transakcija</a:t>
            </a:r>
            <a:r>
              <a:rPr b="0" lang="sr-Latn-RS" sz="1600" spc="-1" strike="noStrike">
                <a:solidFill>
                  <a:srgbClr val="434343"/>
                </a:solidFill>
                <a:latin typeface="Barlow"/>
                <a:ea typeface="Times New Roman CE"/>
              </a:rPr>
              <a:t>, zbog toga što ne želimo doć</a:t>
            </a:r>
            <a:r>
              <a:rPr b="0" lang="sr-Latn-RS" sz="1600" spc="-1" strike="noStrike">
                <a:solidFill>
                  <a:srgbClr val="434343"/>
                </a:solidFill>
                <a:latin typeface="Barlow"/>
              </a:rPr>
              <a:t>i u situaciju da transakcije budu izgubljene prilikom oporavka baze podataka. Važno je napomenuti da se ova vrsta rezervne kopije može izvršiti samo kada je baza podataka u režimu potpunog ili bulk-logged oporavka. Ova vrsta rezervne kopije se koristi u situacijama gde je minimalni gubitak podataka od presudnog </a:t>
            </a:r>
            <a:r>
              <a:rPr b="0" lang="sr-Latn-RS" sz="1600" spc="-1" strike="noStrike">
                <a:solidFill>
                  <a:srgbClr val="434343"/>
                </a:solidFill>
                <a:latin typeface="Barlow"/>
                <a:ea typeface="Times New Roman CE"/>
              </a:rPr>
              <a:t>značaja.</a:t>
            </a:r>
            <a:endParaRPr b="0" lang="en-US" sz="1600" spc="-1" strike="noStrike">
              <a:latin typeface="Barlow"/>
            </a:endParaRPr>
          </a:p>
        </p:txBody>
      </p:sp>
      <p:sp>
        <p:nvSpPr>
          <p:cNvPr id="366" name="CustomShape 3"/>
          <p:cNvSpPr/>
          <p:nvPr/>
        </p:nvSpPr>
        <p:spPr>
          <a:xfrm>
            <a:off x="8750520" y="4356360"/>
            <a:ext cx="392040" cy="39204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0CA8DA92-8D95-4DF2-9806-AE263BBB54E8}"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367" name="CustomShape 4"/>
          <p:cNvSpPr/>
          <p:nvPr/>
        </p:nvSpPr>
        <p:spPr>
          <a:xfrm>
            <a:off x="8191440" y="636480"/>
            <a:ext cx="319680" cy="31932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
        <p:nvSpPr>
          <p:cNvPr id="368" name="CustomShape 5"/>
          <p:cNvSpPr/>
          <p:nvPr/>
        </p:nvSpPr>
        <p:spPr>
          <a:xfrm>
            <a:off x="1560240" y="3256200"/>
            <a:ext cx="7355160" cy="337320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2" name="CustomShape 1"/>
          <p:cNvSpPr/>
          <p:nvPr/>
        </p:nvSpPr>
        <p:spPr>
          <a:xfrm>
            <a:off x="1143000" y="336600"/>
            <a:ext cx="6738120" cy="80532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Sadrzaj</a:t>
            </a:r>
            <a:endParaRPr b="0" lang="en-US" sz="2400" spc="-1" strike="noStrike">
              <a:latin typeface="Arial"/>
            </a:endParaRPr>
          </a:p>
        </p:txBody>
      </p:sp>
      <p:sp>
        <p:nvSpPr>
          <p:cNvPr id="253" name="CustomShape 2"/>
          <p:cNvSpPr/>
          <p:nvPr/>
        </p:nvSpPr>
        <p:spPr>
          <a:xfrm>
            <a:off x="1318680" y="1189800"/>
            <a:ext cx="3709440" cy="338112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endParaRPr b="0" lang="en-US" sz="1800" spc="-1" strike="noStrike">
              <a:latin typeface="Arial"/>
            </a:endParaRPr>
          </a:p>
          <a:p>
            <a:pPr>
              <a:lnSpc>
                <a:spcPct val="100000"/>
              </a:lnSpc>
              <a:spcBef>
                <a:spcPts val="601"/>
              </a:spcBef>
              <a:tabLst>
                <a:tab algn="l" pos="0"/>
              </a:tabLst>
            </a:pPr>
            <a:endParaRPr b="0" lang="en-US" sz="1800" spc="-1" strike="noStrike">
              <a:latin typeface="Arial"/>
            </a:endParaRPr>
          </a:p>
          <a:p>
            <a:pPr>
              <a:lnSpc>
                <a:spcPct val="100000"/>
              </a:lnSpc>
              <a:spcBef>
                <a:spcPts val="601"/>
              </a:spcBef>
              <a:tabLst>
                <a:tab algn="l" pos="0"/>
              </a:tabLst>
            </a:pPr>
            <a:r>
              <a:rPr b="1" lang="en" sz="2000" spc="-1" strike="noStrike">
                <a:solidFill>
                  <a:srgbClr val="434343"/>
                </a:solidFill>
                <a:latin typeface="Barlow"/>
                <a:ea typeface="Barlow"/>
              </a:rPr>
              <a:t>Uvod</a:t>
            </a:r>
            <a:br/>
            <a:br/>
            <a:r>
              <a:rPr b="1" lang="en" sz="2000" spc="-1" strike="noStrike">
                <a:solidFill>
                  <a:srgbClr val="434343"/>
                </a:solidFill>
                <a:latin typeface="Barlow"/>
                <a:ea typeface="Barlow"/>
              </a:rPr>
              <a:t>Tipovi rezervnih kopija</a:t>
            </a:r>
            <a:br/>
            <a:br/>
            <a:r>
              <a:rPr b="1" lang="en" sz="2000" spc="-1" strike="noStrike">
                <a:solidFill>
                  <a:srgbClr val="434343"/>
                </a:solidFill>
                <a:latin typeface="Barlow"/>
                <a:ea typeface="Barlow"/>
              </a:rPr>
              <a:t>Kompesija i enkripcija</a:t>
            </a:r>
            <a:br/>
            <a:r>
              <a:rPr b="1" lang="en" sz="2000" spc="-1" strike="noStrike">
                <a:solidFill>
                  <a:srgbClr val="434343"/>
                </a:solidFill>
                <a:latin typeface="Barlow"/>
                <a:ea typeface="Barlow"/>
              </a:rPr>
              <a:t>rezervnih kopija</a:t>
            </a:r>
            <a:br/>
            <a:br/>
            <a:br/>
            <a:br/>
            <a:br/>
            <a:br/>
            <a:endParaRPr b="0" lang="en-US" sz="2000" spc="-1" strike="noStrike">
              <a:latin typeface="Arial"/>
            </a:endParaRPr>
          </a:p>
          <a:p>
            <a:pPr>
              <a:lnSpc>
                <a:spcPct val="100000"/>
              </a:lnSpc>
              <a:spcBef>
                <a:spcPts val="601"/>
              </a:spcBef>
              <a:tabLst>
                <a:tab algn="l" pos="0"/>
              </a:tabLst>
            </a:pPr>
            <a:endParaRPr b="0" lang="en-US" sz="2000" spc="-1" strike="noStrike">
              <a:latin typeface="Arial"/>
            </a:endParaRPr>
          </a:p>
        </p:txBody>
      </p:sp>
      <p:sp>
        <p:nvSpPr>
          <p:cNvPr id="254" name="CustomShape 3"/>
          <p:cNvSpPr/>
          <p:nvPr/>
        </p:nvSpPr>
        <p:spPr>
          <a:xfrm>
            <a:off x="8750520" y="4356360"/>
            <a:ext cx="392040" cy="392040"/>
          </a:xfrm>
          <a:prstGeom prst="rect">
            <a:avLst/>
          </a:prstGeom>
          <a:solidFill>
            <a:srgbClr val="ffb000"/>
          </a:solid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60315270-60D5-4F3D-A6C7-D6225C2DAF86}" type="slidenum">
              <a:rPr b="1" lang="en" sz="1200" spc="-1" strike="noStrike">
                <a:solidFill>
                  <a:srgbClr val="ffffff"/>
                </a:solidFill>
                <a:latin typeface="Barlow"/>
                <a:ea typeface="Barlow"/>
              </a:rPr>
              <a:t>&lt;number&gt;</a:t>
            </a:fld>
            <a:endParaRPr b="0" lang="en-US" sz="1200" spc="-1" strike="noStrike">
              <a:latin typeface="Arial"/>
            </a:endParaRPr>
          </a:p>
        </p:txBody>
      </p:sp>
      <p:grpSp>
        <p:nvGrpSpPr>
          <p:cNvPr id="255" name="Group 4"/>
          <p:cNvGrpSpPr/>
          <p:nvPr/>
        </p:nvGrpSpPr>
        <p:grpSpPr>
          <a:xfrm>
            <a:off x="8160840" y="631800"/>
            <a:ext cx="388440" cy="328680"/>
            <a:chOff x="8160840" y="631800"/>
            <a:chExt cx="388440" cy="328680"/>
          </a:xfrm>
        </p:grpSpPr>
        <p:sp>
          <p:nvSpPr>
            <p:cNvPr id="256" name="CustomShape 5"/>
            <p:cNvSpPr/>
            <p:nvPr/>
          </p:nvSpPr>
          <p:spPr>
            <a:xfrm>
              <a:off x="8294040" y="632520"/>
              <a:ext cx="122040" cy="327960"/>
            </a:xfrm>
            <a:custGeom>
              <a:avLst/>
              <a:gdLst/>
              <a:ahLst/>
              <a:rect l="l" t="t" r="r" b="b"/>
              <a:pathLst>
                <a:path w="6180" h="16487">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w="0">
              <a:noFill/>
            </a:ln>
          </p:spPr>
          <p:style>
            <a:lnRef idx="0"/>
            <a:fillRef idx="0"/>
            <a:effectRef idx="0"/>
            <a:fontRef idx="minor"/>
          </p:style>
        </p:sp>
        <p:sp>
          <p:nvSpPr>
            <p:cNvPr id="257" name="CustomShape 6"/>
            <p:cNvSpPr/>
            <p:nvPr/>
          </p:nvSpPr>
          <p:spPr>
            <a:xfrm>
              <a:off x="8160840" y="631800"/>
              <a:ext cx="121320" cy="324000"/>
            </a:xfrm>
            <a:custGeom>
              <a:avLst/>
              <a:gdLst/>
              <a:ahLst/>
              <a:rect l="l" t="t" r="r" b="b"/>
              <a:pathLst>
                <a:path w="6156" h="16291">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w="0">
              <a:noFill/>
            </a:ln>
          </p:spPr>
          <p:style>
            <a:lnRef idx="0"/>
            <a:fillRef idx="0"/>
            <a:effectRef idx="0"/>
            <a:fontRef idx="minor"/>
          </p:style>
        </p:sp>
        <p:sp>
          <p:nvSpPr>
            <p:cNvPr id="258" name="CustomShape 7"/>
            <p:cNvSpPr/>
            <p:nvPr/>
          </p:nvSpPr>
          <p:spPr>
            <a:xfrm>
              <a:off x="8427960" y="636480"/>
              <a:ext cx="121320" cy="323280"/>
            </a:xfrm>
            <a:custGeom>
              <a:avLst/>
              <a:gdLst/>
              <a:ahLst/>
              <a:rect l="l" t="t" r="r" b="b"/>
              <a:pathLst>
                <a:path w="6156" h="16267">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w="0">
              <a:noFill/>
            </a:ln>
          </p:spPr>
          <p:style>
            <a:lnRef idx="0"/>
            <a:fillRef idx="0"/>
            <a:effectRef idx="0"/>
            <a:fontRef idx="minor"/>
          </p:style>
        </p:sp>
      </p:grpSp>
      <p:sp>
        <p:nvSpPr>
          <p:cNvPr id="259" name="CustomShape 8"/>
          <p:cNvSpPr/>
          <p:nvPr/>
        </p:nvSpPr>
        <p:spPr>
          <a:xfrm>
            <a:off x="4976280" y="1189800"/>
            <a:ext cx="3709440" cy="338112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endParaRPr b="0" lang="en-US" sz="1800" spc="-1" strike="noStrike">
              <a:latin typeface="Arial"/>
            </a:endParaRPr>
          </a:p>
          <a:p>
            <a:pPr>
              <a:lnSpc>
                <a:spcPct val="100000"/>
              </a:lnSpc>
              <a:spcBef>
                <a:spcPts val="601"/>
              </a:spcBef>
              <a:tabLst>
                <a:tab algn="l" pos="0"/>
              </a:tabLst>
            </a:pPr>
            <a:endParaRPr b="0" lang="en-US" sz="1800" spc="-1" strike="noStrike">
              <a:latin typeface="Arial"/>
            </a:endParaRPr>
          </a:p>
          <a:p>
            <a:pPr>
              <a:lnSpc>
                <a:spcPct val="100000"/>
              </a:lnSpc>
              <a:spcBef>
                <a:spcPts val="601"/>
              </a:spcBef>
              <a:tabLst>
                <a:tab algn="l" pos="0"/>
              </a:tabLst>
            </a:pPr>
            <a:r>
              <a:rPr b="1" lang="en" sz="2000" spc="-1" strike="noStrike">
                <a:solidFill>
                  <a:srgbClr val="434343"/>
                </a:solidFill>
                <a:latin typeface="Barlow"/>
                <a:ea typeface="Barlow"/>
              </a:rPr>
              <a:t>Restore baze podataka</a:t>
            </a:r>
            <a:endParaRPr b="0" lang="en-US" sz="2000" spc="-1" strike="noStrike">
              <a:latin typeface="Arial"/>
            </a:endParaRPr>
          </a:p>
          <a:p>
            <a:pPr>
              <a:lnSpc>
                <a:spcPct val="100000"/>
              </a:lnSpc>
              <a:spcBef>
                <a:spcPts val="601"/>
              </a:spcBef>
              <a:tabLst>
                <a:tab algn="l" pos="0"/>
              </a:tabLst>
            </a:pPr>
            <a:r>
              <a:rPr b="1" lang="en" sz="2000" spc="-1" strike="noStrike">
                <a:solidFill>
                  <a:srgbClr val="434343"/>
                </a:solidFill>
                <a:latin typeface="Barlow"/>
                <a:ea typeface="Barlow"/>
              </a:rPr>
              <a:t>Planovi za oporavak od katastrofe</a:t>
            </a:r>
            <a:br/>
            <a:br/>
            <a:r>
              <a:rPr b="1" lang="en" sz="2000" spc="-1" strike="noStrike">
                <a:solidFill>
                  <a:srgbClr val="434343"/>
                </a:solidFill>
                <a:latin typeface="Barlow"/>
                <a:ea typeface="Barlow"/>
              </a:rPr>
              <a:t>Zaključak</a:t>
            </a:r>
            <a:br/>
            <a:br/>
            <a:br/>
            <a:br/>
            <a:endParaRPr b="0" lang="en-US" sz="2000" spc="-1" strike="noStrike">
              <a:latin typeface="Arial"/>
            </a:endParaRPr>
          </a:p>
          <a:p>
            <a:pPr>
              <a:lnSpc>
                <a:spcPct val="100000"/>
              </a:lnSpc>
              <a:spcBef>
                <a:spcPts val="601"/>
              </a:spcBef>
              <a:tabLst>
                <a:tab algn="l" pos="0"/>
              </a:tabLst>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69" name="CustomShape 1"/>
          <p:cNvSpPr/>
          <p:nvPr/>
        </p:nvSpPr>
        <p:spPr>
          <a:xfrm>
            <a:off x="1182240" y="393480"/>
            <a:ext cx="6738120" cy="80532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Tail-log backup</a:t>
            </a:r>
            <a:endParaRPr b="0" lang="en-US" sz="2400" spc="-1" strike="noStrike">
              <a:latin typeface="Arial"/>
            </a:endParaRPr>
          </a:p>
        </p:txBody>
      </p:sp>
      <p:sp>
        <p:nvSpPr>
          <p:cNvPr id="370" name="CustomShape 2"/>
          <p:cNvSpPr/>
          <p:nvPr/>
        </p:nvSpPr>
        <p:spPr>
          <a:xfrm>
            <a:off x="3200400" y="3713400"/>
            <a:ext cx="5943600" cy="3373200"/>
          </a:xfrm>
          <a:prstGeom prst="rect">
            <a:avLst/>
          </a:prstGeom>
          <a:noFill/>
          <a:ln w="0">
            <a:noFill/>
          </a:ln>
        </p:spPr>
        <p:style>
          <a:lnRef idx="0"/>
          <a:fillRef idx="0"/>
          <a:effectRef idx="0"/>
          <a:fontRef idx="minor"/>
        </p:style>
        <p:txBody>
          <a:bodyPr lIns="90000" rIns="90000" tIns="91440" bIns="91440">
            <a:noAutofit/>
          </a:bodyPr>
          <a:p>
            <a:pPr>
              <a:lnSpc>
                <a:spcPct val="108000"/>
              </a:lnSpc>
              <a:spcAft>
                <a:spcPts val="799"/>
              </a:spcAft>
            </a:pPr>
            <a:r>
              <a:rPr b="0" lang="en" sz="1600" spc="-1" strike="noStrike">
                <a:solidFill>
                  <a:srgbClr val="434343"/>
                </a:solidFill>
                <a:latin typeface="Barlow"/>
                <a:ea typeface="Barlow"/>
              </a:rPr>
              <a:t>Naredba kreiranja tail-log backupa</a:t>
            </a:r>
            <a:endParaRPr b="0" lang="sr-Latn-RS" sz="1600" spc="-1" strike="noStrike">
              <a:latin typeface="Barlow"/>
            </a:endParaRPr>
          </a:p>
        </p:txBody>
      </p:sp>
      <p:sp>
        <p:nvSpPr>
          <p:cNvPr id="371" name="CustomShape 3"/>
          <p:cNvSpPr/>
          <p:nvPr/>
        </p:nvSpPr>
        <p:spPr>
          <a:xfrm>
            <a:off x="8750520" y="4356360"/>
            <a:ext cx="392040" cy="39204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B809318D-6B83-4417-BC71-D50E4B821D85}"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372" name="CustomShape 4"/>
          <p:cNvSpPr/>
          <p:nvPr/>
        </p:nvSpPr>
        <p:spPr>
          <a:xfrm>
            <a:off x="8191440" y="636480"/>
            <a:ext cx="319680" cy="31932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pic>
        <p:nvPicPr>
          <p:cNvPr id="373" name="" descr=""/>
          <p:cNvPicPr/>
          <p:nvPr/>
        </p:nvPicPr>
        <p:blipFill>
          <a:blip r:embed="rId2"/>
          <a:stretch/>
        </p:blipFill>
        <p:spPr>
          <a:xfrm>
            <a:off x="2240640" y="2743200"/>
            <a:ext cx="5988960" cy="67032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74" name="CustomShape 1"/>
          <p:cNvSpPr/>
          <p:nvPr/>
        </p:nvSpPr>
        <p:spPr>
          <a:xfrm>
            <a:off x="1182240" y="393480"/>
            <a:ext cx="6738120" cy="80532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Copy-only backup</a:t>
            </a:r>
            <a:endParaRPr b="0" lang="en-US" sz="2400" spc="-1" strike="noStrike">
              <a:latin typeface="Arial"/>
            </a:endParaRPr>
          </a:p>
        </p:txBody>
      </p:sp>
      <p:sp>
        <p:nvSpPr>
          <p:cNvPr id="375" name="CustomShape 2"/>
          <p:cNvSpPr/>
          <p:nvPr/>
        </p:nvSpPr>
        <p:spPr>
          <a:xfrm>
            <a:off x="1371600" y="1198800"/>
            <a:ext cx="7543800" cy="3373200"/>
          </a:xfrm>
          <a:prstGeom prst="rect">
            <a:avLst/>
          </a:prstGeom>
          <a:noFill/>
          <a:ln w="0">
            <a:noFill/>
          </a:ln>
        </p:spPr>
        <p:style>
          <a:lnRef idx="0"/>
          <a:fillRef idx="0"/>
          <a:effectRef idx="0"/>
          <a:fontRef idx="minor"/>
        </p:style>
        <p:txBody>
          <a:bodyPr lIns="90000" rIns="90000" tIns="91440" bIns="91440">
            <a:noAutofit/>
          </a:bodyPr>
          <a:p>
            <a:pPr algn="just">
              <a:lnSpc>
                <a:spcPct val="115000"/>
              </a:lnSpc>
              <a:spcAft>
                <a:spcPts val="799"/>
              </a:spcAft>
            </a:pPr>
            <a:r>
              <a:rPr b="0" lang="sr-Latn-RS" sz="1600" spc="-1" strike="noStrike">
                <a:solidFill>
                  <a:srgbClr val="434343"/>
                </a:solidFill>
                <a:latin typeface="Barlow"/>
                <a:ea typeface="Times New Roman CE"/>
              </a:rPr>
              <a:t>Copy-only backup u SQL Serveru predstavlja specifičnu vrstu rezervne kopije koja ne utiče na uobičajeni redosled i strategiju pravljenja drugih rezervnih kopija. Dok standardni backup procesi mogu promeniti način na koji se baza kasnije oporavlja, copy-only backup se koristi kada je potrebno napraviti rezervnu kopiju u posebnim okolnostima, a da pritom ne menja redovni raspored pravljenja i vraćanja ostalih rezervnih kopija. Ova opcija je korisna kada želimo da obavimo backup za određene namene, bez narušav</a:t>
            </a:r>
            <a:r>
              <a:rPr b="0" lang="sr-Latn-RS" sz="1600" spc="-1" strike="noStrike">
                <a:solidFill>
                  <a:srgbClr val="434343"/>
                </a:solidFill>
                <a:latin typeface="Barlow"/>
              </a:rPr>
              <a:t>anja standardnog postupka backup-a.</a:t>
            </a:r>
            <a:endParaRPr b="0" lang="sr-Latn-RS" sz="1600" spc="-1" strike="noStrike">
              <a:latin typeface="Barlow"/>
            </a:endParaRPr>
          </a:p>
          <a:p>
            <a:pPr algn="just">
              <a:lnSpc>
                <a:spcPct val="115000"/>
              </a:lnSpc>
              <a:spcAft>
                <a:spcPts val="799"/>
              </a:spcAft>
            </a:pPr>
            <a:r>
              <a:rPr b="0" lang="sr-Latn-RS" sz="1600" spc="-1" strike="noStrike">
                <a:solidFill>
                  <a:srgbClr val="434343"/>
                </a:solidFill>
                <a:latin typeface="Barlow"/>
              </a:rPr>
              <a:t>Kada se kreira copy-only backup, baza podataka ostaje neizmenjena na način koji bi uticao na buduće redovne rezervne kopije ili njihov oporavak. Ova vrsta rezervne kopije koristi se u situacijama kada je potrebno napraviti posebnu kopiju, na primer za testiranje, migraciju baze na drugi server ili arhivske svrhe, bez narušavanja postojećih procedura za pravljenje i obnavljanje regularnih rezervnih kopija.</a:t>
            </a:r>
            <a:endParaRPr b="0" lang="sr-Latn-RS" sz="1600" spc="-1" strike="noStrike">
              <a:latin typeface="Barlow"/>
              <a:ea typeface="Times New Roman CE"/>
            </a:endParaRPr>
          </a:p>
        </p:txBody>
      </p:sp>
      <p:sp>
        <p:nvSpPr>
          <p:cNvPr id="376" name="CustomShape 3"/>
          <p:cNvSpPr/>
          <p:nvPr/>
        </p:nvSpPr>
        <p:spPr>
          <a:xfrm>
            <a:off x="8750520" y="4356360"/>
            <a:ext cx="392040" cy="39204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DC33DBC5-3DB4-44F6-BAAB-2251BA102216}"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377" name="CustomShape 4"/>
          <p:cNvSpPr/>
          <p:nvPr/>
        </p:nvSpPr>
        <p:spPr>
          <a:xfrm>
            <a:off x="8191440" y="636480"/>
            <a:ext cx="319680" cy="31932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
        <p:nvSpPr>
          <p:cNvPr id="378" name="CustomShape 5"/>
          <p:cNvSpPr/>
          <p:nvPr/>
        </p:nvSpPr>
        <p:spPr>
          <a:xfrm>
            <a:off x="1371600" y="3200400"/>
            <a:ext cx="7543800" cy="342900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79" name="CustomShape 1"/>
          <p:cNvSpPr/>
          <p:nvPr/>
        </p:nvSpPr>
        <p:spPr>
          <a:xfrm>
            <a:off x="1182240" y="393480"/>
            <a:ext cx="6738120" cy="80532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Copy-only backup</a:t>
            </a:r>
            <a:endParaRPr b="0" lang="en-US" sz="2400" spc="-1" strike="noStrike">
              <a:latin typeface="Arial"/>
            </a:endParaRPr>
          </a:p>
        </p:txBody>
      </p:sp>
      <p:sp>
        <p:nvSpPr>
          <p:cNvPr id="380" name="CustomShape 2"/>
          <p:cNvSpPr/>
          <p:nvPr/>
        </p:nvSpPr>
        <p:spPr>
          <a:xfrm>
            <a:off x="3200400" y="3713400"/>
            <a:ext cx="5943600" cy="3373200"/>
          </a:xfrm>
          <a:prstGeom prst="rect">
            <a:avLst/>
          </a:prstGeom>
          <a:noFill/>
          <a:ln w="0">
            <a:noFill/>
          </a:ln>
        </p:spPr>
        <p:style>
          <a:lnRef idx="0"/>
          <a:fillRef idx="0"/>
          <a:effectRef idx="0"/>
          <a:fontRef idx="minor"/>
        </p:style>
        <p:txBody>
          <a:bodyPr lIns="90000" rIns="90000" tIns="91440" bIns="91440">
            <a:noAutofit/>
          </a:bodyPr>
          <a:p>
            <a:pPr>
              <a:lnSpc>
                <a:spcPct val="108000"/>
              </a:lnSpc>
              <a:spcAft>
                <a:spcPts val="799"/>
              </a:spcAft>
            </a:pPr>
            <a:r>
              <a:rPr b="0" lang="en" sz="1600" spc="-1" strike="noStrike">
                <a:solidFill>
                  <a:srgbClr val="434343"/>
                </a:solidFill>
                <a:latin typeface="Barlow"/>
                <a:ea typeface="Barlow"/>
              </a:rPr>
              <a:t>Naredba kreiranja copy-only backupa</a:t>
            </a:r>
            <a:endParaRPr b="0" lang="sr-Latn-RS" sz="1600" spc="-1" strike="noStrike">
              <a:latin typeface="Barlow"/>
            </a:endParaRPr>
          </a:p>
        </p:txBody>
      </p:sp>
      <p:sp>
        <p:nvSpPr>
          <p:cNvPr id="381" name="CustomShape 3"/>
          <p:cNvSpPr/>
          <p:nvPr/>
        </p:nvSpPr>
        <p:spPr>
          <a:xfrm>
            <a:off x="8750520" y="4356360"/>
            <a:ext cx="392040" cy="39204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77350BF6-ECE5-4818-A340-E84D2F4FB4B2}"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382" name="CustomShape 4"/>
          <p:cNvSpPr/>
          <p:nvPr/>
        </p:nvSpPr>
        <p:spPr>
          <a:xfrm>
            <a:off x="8191440" y="636480"/>
            <a:ext cx="319680" cy="31932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pic>
        <p:nvPicPr>
          <p:cNvPr id="383" name="" descr=""/>
          <p:cNvPicPr/>
          <p:nvPr/>
        </p:nvPicPr>
        <p:blipFill>
          <a:blip r:embed="rId2"/>
          <a:stretch/>
        </p:blipFill>
        <p:spPr>
          <a:xfrm>
            <a:off x="2354760" y="2201040"/>
            <a:ext cx="5874840" cy="74628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84" name="CustomShape 1"/>
          <p:cNvSpPr/>
          <p:nvPr/>
        </p:nvSpPr>
        <p:spPr>
          <a:xfrm>
            <a:off x="1182240" y="393480"/>
            <a:ext cx="6738120" cy="80532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File backups</a:t>
            </a:r>
            <a:endParaRPr b="0" lang="en-US" sz="2400" spc="-1" strike="noStrike">
              <a:latin typeface="Arial"/>
            </a:endParaRPr>
          </a:p>
        </p:txBody>
      </p:sp>
      <p:sp>
        <p:nvSpPr>
          <p:cNvPr id="385" name="CustomShape 2"/>
          <p:cNvSpPr/>
          <p:nvPr/>
        </p:nvSpPr>
        <p:spPr>
          <a:xfrm>
            <a:off x="1371600" y="1198800"/>
            <a:ext cx="7543800" cy="3373200"/>
          </a:xfrm>
          <a:prstGeom prst="rect">
            <a:avLst/>
          </a:prstGeom>
          <a:noFill/>
          <a:ln w="0">
            <a:noFill/>
          </a:ln>
        </p:spPr>
        <p:style>
          <a:lnRef idx="0"/>
          <a:fillRef idx="0"/>
          <a:effectRef idx="0"/>
          <a:fontRef idx="minor"/>
        </p:style>
        <p:txBody>
          <a:bodyPr lIns="90000" rIns="90000" tIns="91440" bIns="91440">
            <a:noAutofit/>
          </a:bodyPr>
          <a:p>
            <a:pPr algn="just">
              <a:lnSpc>
                <a:spcPct val="115000"/>
              </a:lnSpc>
              <a:spcAft>
                <a:spcPts val="799"/>
              </a:spcAft>
            </a:pPr>
            <a:r>
              <a:rPr b="0" lang="sr-Latn-RS" sz="1600" spc="-1" strike="noStrike">
                <a:solidFill>
                  <a:srgbClr val="434343"/>
                </a:solidFill>
                <a:latin typeface="Barlow"/>
                <a:ea typeface="Times New Roman CE"/>
              </a:rPr>
              <a:t>File backup omogućava pravljenje kopije samo određenih datoteka ili setova datoteka koje čine bazu podataka, umesto kompletnog backup-a cele baze. Postoji nekoliko tipova ovakvih backup-ova: potpuni backup datoteka (full file backup), diferencijalni backup datoteka (differential file backup), kao i delimični backup datoteka (partial file backup). Svaka od ovih vrsta rezervnih kopija omogućava fleksibilniji način zaštite podataka u zavisnosti o</a:t>
            </a:r>
            <a:r>
              <a:rPr b="0" lang="sr-Latn-RS" sz="1600" spc="-1" strike="noStrike">
                <a:solidFill>
                  <a:srgbClr val="434343"/>
                </a:solidFill>
                <a:latin typeface="Barlow"/>
              </a:rPr>
              <a:t>d potreba korisnika.</a:t>
            </a:r>
            <a:endParaRPr b="0" lang="en-US" sz="1600" spc="-1" strike="noStrike">
              <a:latin typeface="Barlow"/>
            </a:endParaRPr>
          </a:p>
          <a:p>
            <a:pPr algn="just">
              <a:lnSpc>
                <a:spcPct val="115000"/>
              </a:lnSpc>
              <a:spcAft>
                <a:spcPts val="799"/>
              </a:spcAft>
            </a:pPr>
            <a:r>
              <a:rPr b="0" lang="sr-Latn-RS" sz="1600" spc="-1" strike="noStrike">
                <a:solidFill>
                  <a:srgbClr val="434343"/>
                </a:solidFill>
                <a:latin typeface="Barlow"/>
                <a:ea typeface="Times New Roman CE"/>
              </a:rPr>
              <a:t>Potpuni backup datoteka obuhvata sve podatke i objekte unutar određene datoteke ili grupe datoteka. Ova vrsta backup-a omogućava brži proces oporavka, jer se mogu obnoviti samo oštećene datoteke, bez potrebe za vraćanjem cele baze podataka. Takođe, pruža veću fleksibilnost pri kreiranju strategije pravljenja rezervnih kopija, jer omogućava preciznije planiranje</a:t>
            </a:r>
            <a:r>
              <a:rPr b="0" lang="sr-Latn-RS" sz="1600" spc="-1" strike="noStrike">
                <a:solidFill>
                  <a:srgbClr val="434343"/>
                </a:solidFill>
                <a:latin typeface="Barlow"/>
              </a:rPr>
              <a:t> i upravljanje backup procesima.</a:t>
            </a:r>
            <a:endParaRPr b="0" lang="en-US" sz="1600" spc="-1" strike="noStrike">
              <a:latin typeface="Barlow"/>
            </a:endParaRPr>
          </a:p>
        </p:txBody>
      </p:sp>
      <p:sp>
        <p:nvSpPr>
          <p:cNvPr id="386" name="CustomShape 3"/>
          <p:cNvSpPr/>
          <p:nvPr/>
        </p:nvSpPr>
        <p:spPr>
          <a:xfrm>
            <a:off x="8750520" y="4356360"/>
            <a:ext cx="392040" cy="39204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CF686FA5-9FA0-4E57-9421-FB2A27CEE00E}"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387" name="CustomShape 4"/>
          <p:cNvSpPr/>
          <p:nvPr/>
        </p:nvSpPr>
        <p:spPr>
          <a:xfrm>
            <a:off x="8191440" y="636480"/>
            <a:ext cx="319680" cy="31932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
        <p:nvSpPr>
          <p:cNvPr id="388" name="CustomShape 5"/>
          <p:cNvSpPr/>
          <p:nvPr/>
        </p:nvSpPr>
        <p:spPr>
          <a:xfrm>
            <a:off x="1371600" y="3200400"/>
            <a:ext cx="7543800" cy="342900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89" name="CustomShape 1"/>
          <p:cNvSpPr/>
          <p:nvPr/>
        </p:nvSpPr>
        <p:spPr>
          <a:xfrm>
            <a:off x="1182240" y="393480"/>
            <a:ext cx="6738120" cy="80532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File backups</a:t>
            </a:r>
            <a:endParaRPr b="0" lang="en-US" sz="2400" spc="-1" strike="noStrike">
              <a:latin typeface="Arial"/>
            </a:endParaRPr>
          </a:p>
        </p:txBody>
      </p:sp>
      <p:sp>
        <p:nvSpPr>
          <p:cNvPr id="390" name="CustomShape 2"/>
          <p:cNvSpPr/>
          <p:nvPr/>
        </p:nvSpPr>
        <p:spPr>
          <a:xfrm>
            <a:off x="1143000" y="3886200"/>
            <a:ext cx="7772400" cy="3373200"/>
          </a:xfrm>
          <a:prstGeom prst="rect">
            <a:avLst/>
          </a:prstGeom>
          <a:noFill/>
          <a:ln w="0">
            <a:noFill/>
          </a:ln>
        </p:spPr>
        <p:style>
          <a:lnRef idx="0"/>
          <a:fillRef idx="0"/>
          <a:effectRef idx="0"/>
          <a:fontRef idx="minor"/>
        </p:style>
        <p:txBody>
          <a:bodyPr lIns="90000" rIns="90000" tIns="91440" bIns="91440">
            <a:noAutofit/>
          </a:bodyPr>
          <a:p>
            <a:pPr algn="just">
              <a:lnSpc>
                <a:spcPct val="115000"/>
              </a:lnSpc>
              <a:spcAft>
                <a:spcPts val="799"/>
              </a:spcAft>
            </a:pPr>
            <a:r>
              <a:rPr b="0" lang="sr-Latn-RS" sz="1600" spc="-1" strike="noStrike">
                <a:solidFill>
                  <a:srgbClr val="434343"/>
                </a:solidFill>
                <a:latin typeface="Barlow"/>
                <a:ea typeface="Barlow"/>
              </a:rPr>
              <a:t>Raspored kreiranja potpune rezervne kopije datoteka nakon potpune kopije</a:t>
            </a:r>
            <a:endParaRPr b="0" lang="sr-Latn-RS" sz="1600" spc="-1" strike="noStrike">
              <a:latin typeface="Arial"/>
            </a:endParaRPr>
          </a:p>
        </p:txBody>
      </p:sp>
      <p:sp>
        <p:nvSpPr>
          <p:cNvPr id="391" name="CustomShape 3"/>
          <p:cNvSpPr/>
          <p:nvPr/>
        </p:nvSpPr>
        <p:spPr>
          <a:xfrm>
            <a:off x="8750520" y="4356360"/>
            <a:ext cx="392040" cy="39204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698C86AF-EF9B-4D83-9635-C0BB4A32FA7F}"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392" name="CustomShape 4"/>
          <p:cNvSpPr/>
          <p:nvPr/>
        </p:nvSpPr>
        <p:spPr>
          <a:xfrm>
            <a:off x="8191440" y="636480"/>
            <a:ext cx="319680" cy="31932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pic>
        <p:nvPicPr>
          <p:cNvPr id="393" name="" descr=""/>
          <p:cNvPicPr/>
          <p:nvPr/>
        </p:nvPicPr>
        <p:blipFill>
          <a:blip r:embed="rId2"/>
          <a:stretch/>
        </p:blipFill>
        <p:spPr>
          <a:xfrm>
            <a:off x="2454120" y="1371600"/>
            <a:ext cx="5318280" cy="269712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94" name="CustomShape 1"/>
          <p:cNvSpPr/>
          <p:nvPr/>
        </p:nvSpPr>
        <p:spPr>
          <a:xfrm>
            <a:off x="1182240" y="393480"/>
            <a:ext cx="6738120" cy="80532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File backups</a:t>
            </a:r>
            <a:endParaRPr b="0" lang="en-US" sz="2400" spc="-1" strike="noStrike">
              <a:latin typeface="Arial"/>
            </a:endParaRPr>
          </a:p>
        </p:txBody>
      </p:sp>
      <p:sp>
        <p:nvSpPr>
          <p:cNvPr id="395" name="CustomShape 2"/>
          <p:cNvSpPr/>
          <p:nvPr/>
        </p:nvSpPr>
        <p:spPr>
          <a:xfrm>
            <a:off x="2286000" y="3429000"/>
            <a:ext cx="7772400" cy="3373200"/>
          </a:xfrm>
          <a:prstGeom prst="rect">
            <a:avLst/>
          </a:prstGeom>
          <a:noFill/>
          <a:ln w="0">
            <a:noFill/>
          </a:ln>
        </p:spPr>
        <p:style>
          <a:lnRef idx="0"/>
          <a:fillRef idx="0"/>
          <a:effectRef idx="0"/>
          <a:fontRef idx="minor"/>
        </p:style>
        <p:txBody>
          <a:bodyPr lIns="90000" rIns="90000" tIns="91440" bIns="91440">
            <a:noAutofit/>
          </a:bodyPr>
          <a:p>
            <a:pPr algn="just">
              <a:lnSpc>
                <a:spcPct val="115000"/>
              </a:lnSpc>
              <a:spcAft>
                <a:spcPts val="799"/>
              </a:spcAft>
            </a:pPr>
            <a:r>
              <a:rPr b="0" lang="sr-Latn-RS" sz="1600" spc="-1" strike="noStrike">
                <a:solidFill>
                  <a:srgbClr val="434343"/>
                </a:solidFill>
                <a:latin typeface="Barlow"/>
                <a:ea typeface="Barlow"/>
              </a:rPr>
              <a:t>Naredba kreiranja potpune rezervne kopije datoteka</a:t>
            </a:r>
            <a:endParaRPr b="0" lang="sr-Latn-RS" sz="1600" spc="-1" strike="noStrike">
              <a:latin typeface="Arial"/>
            </a:endParaRPr>
          </a:p>
        </p:txBody>
      </p:sp>
      <p:sp>
        <p:nvSpPr>
          <p:cNvPr id="396" name="CustomShape 3"/>
          <p:cNvSpPr/>
          <p:nvPr/>
        </p:nvSpPr>
        <p:spPr>
          <a:xfrm>
            <a:off x="8750520" y="4356360"/>
            <a:ext cx="392040" cy="39204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A015E40D-BB0E-4B45-A5EE-60E035EA3C18}"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397" name="CustomShape 4"/>
          <p:cNvSpPr/>
          <p:nvPr/>
        </p:nvSpPr>
        <p:spPr>
          <a:xfrm>
            <a:off x="8191440" y="636480"/>
            <a:ext cx="319680" cy="31932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pic>
        <p:nvPicPr>
          <p:cNvPr id="398" name="" descr=""/>
          <p:cNvPicPr/>
          <p:nvPr/>
        </p:nvPicPr>
        <p:blipFill>
          <a:blip r:embed="rId2"/>
          <a:stretch/>
        </p:blipFill>
        <p:spPr>
          <a:xfrm>
            <a:off x="2286000" y="2743200"/>
            <a:ext cx="5928120" cy="41868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99" name="CustomShape 1"/>
          <p:cNvSpPr/>
          <p:nvPr/>
        </p:nvSpPr>
        <p:spPr>
          <a:xfrm>
            <a:off x="1182240" y="393480"/>
            <a:ext cx="6738120" cy="80532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File backups</a:t>
            </a:r>
            <a:endParaRPr b="0" lang="en-US" sz="2400" spc="-1" strike="noStrike">
              <a:latin typeface="Arial"/>
            </a:endParaRPr>
          </a:p>
        </p:txBody>
      </p:sp>
      <p:sp>
        <p:nvSpPr>
          <p:cNvPr id="400" name="CustomShape 2"/>
          <p:cNvSpPr/>
          <p:nvPr/>
        </p:nvSpPr>
        <p:spPr>
          <a:xfrm>
            <a:off x="1371600" y="1884600"/>
            <a:ext cx="7543800" cy="3373200"/>
          </a:xfrm>
          <a:prstGeom prst="rect">
            <a:avLst/>
          </a:prstGeom>
          <a:noFill/>
          <a:ln w="0">
            <a:noFill/>
          </a:ln>
        </p:spPr>
        <p:style>
          <a:lnRef idx="0"/>
          <a:fillRef idx="0"/>
          <a:effectRef idx="0"/>
          <a:fontRef idx="minor"/>
        </p:style>
        <p:txBody>
          <a:bodyPr lIns="90000" rIns="90000" tIns="91440" bIns="91440">
            <a:noAutofit/>
          </a:bodyPr>
          <a:p>
            <a:pPr algn="just">
              <a:lnSpc>
                <a:spcPct val="115000"/>
              </a:lnSpc>
              <a:spcAft>
                <a:spcPts val="799"/>
              </a:spcAft>
            </a:pPr>
            <a:r>
              <a:rPr b="0" lang="sr-Latn-RS" sz="1600" spc="-1" strike="noStrike">
                <a:solidFill>
                  <a:srgbClr val="434343"/>
                </a:solidFill>
                <a:latin typeface="Barlow"/>
              </a:rPr>
              <a:t>Diferencijalni backup datoteka pravi kopiju samo onih stranica koje su promenjene od poslednjeg potpunog backup-a, što smanjuje vreme potrebno za pravljenje rezervne kopije i omogućava fokusiranje na specifične datoteke. Delimična rezervna kopija omogućava kreiranje kopija samo aktivnih delova baze, izostavljajući grupe fajlova označene kao samo za čitanje. Ovaj pristup je koristan za velike baze sa retko ažuriranim podacima, jer smanjuje vreme i resurse potrebne za izradu rezervne kopije.</a:t>
            </a:r>
            <a:endParaRPr b="0" lang="en-US" sz="1600" spc="-1" strike="noStrike">
              <a:latin typeface="Barlow"/>
            </a:endParaRPr>
          </a:p>
        </p:txBody>
      </p:sp>
      <p:sp>
        <p:nvSpPr>
          <p:cNvPr id="401" name="CustomShape 3"/>
          <p:cNvSpPr/>
          <p:nvPr/>
        </p:nvSpPr>
        <p:spPr>
          <a:xfrm>
            <a:off x="8750520" y="4356360"/>
            <a:ext cx="392040" cy="39204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906DE61E-F3D6-4DA4-90A8-DF69E1626298}"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402" name="CustomShape 4"/>
          <p:cNvSpPr/>
          <p:nvPr/>
        </p:nvSpPr>
        <p:spPr>
          <a:xfrm>
            <a:off x="8191440" y="636480"/>
            <a:ext cx="319680" cy="31932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
        <p:nvSpPr>
          <p:cNvPr id="403" name="CustomShape 5"/>
          <p:cNvSpPr/>
          <p:nvPr/>
        </p:nvSpPr>
        <p:spPr>
          <a:xfrm>
            <a:off x="1371600" y="3200400"/>
            <a:ext cx="7543800" cy="342900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04" name="CustomShape 1"/>
          <p:cNvSpPr/>
          <p:nvPr/>
        </p:nvSpPr>
        <p:spPr>
          <a:xfrm>
            <a:off x="1182240" y="393480"/>
            <a:ext cx="6738120" cy="80532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File backups</a:t>
            </a:r>
            <a:endParaRPr b="0" lang="en-US" sz="2400" spc="-1" strike="noStrike">
              <a:latin typeface="Arial"/>
            </a:endParaRPr>
          </a:p>
        </p:txBody>
      </p:sp>
      <p:sp>
        <p:nvSpPr>
          <p:cNvPr id="405" name="CustomShape 2"/>
          <p:cNvSpPr/>
          <p:nvPr/>
        </p:nvSpPr>
        <p:spPr>
          <a:xfrm>
            <a:off x="1371600" y="3942000"/>
            <a:ext cx="7543800" cy="3373200"/>
          </a:xfrm>
          <a:prstGeom prst="rect">
            <a:avLst/>
          </a:prstGeom>
          <a:noFill/>
          <a:ln w="0">
            <a:noFill/>
          </a:ln>
        </p:spPr>
        <p:style>
          <a:lnRef idx="0"/>
          <a:fillRef idx="0"/>
          <a:effectRef idx="0"/>
          <a:fontRef idx="minor"/>
        </p:style>
        <p:txBody>
          <a:bodyPr lIns="90000" rIns="90000" tIns="91440" bIns="91440">
            <a:noAutofit/>
          </a:bodyPr>
          <a:p>
            <a:pPr>
              <a:lnSpc>
                <a:spcPct val="108000"/>
              </a:lnSpc>
              <a:spcAft>
                <a:spcPts val="799"/>
              </a:spcAft>
            </a:pPr>
            <a:r>
              <a:rPr b="0" lang="sr-Latn-RS" sz="1600" spc="-1" strike="noStrike">
                <a:solidFill>
                  <a:srgbClr val="434343"/>
                </a:solidFill>
                <a:latin typeface="Barlow"/>
              </a:rPr>
              <a:t>Rezervne kopije datoteka mozemo kreirati </a:t>
            </a:r>
            <a:r>
              <a:rPr b="0" lang="sr-Latn-RS" sz="1600" spc="-1" strike="noStrike">
                <a:solidFill>
                  <a:srgbClr val="434343"/>
                </a:solidFill>
                <a:latin typeface="Barlow"/>
                <a:ea typeface="Times New Roman CE"/>
              </a:rPr>
              <a:t>pomoću </a:t>
            </a:r>
            <a:r>
              <a:rPr b="0" i="1" lang="sr-Latn-RS" sz="1600" spc="-1" strike="noStrike">
                <a:solidFill>
                  <a:srgbClr val="434343"/>
                </a:solidFill>
                <a:latin typeface="Barlow"/>
                <a:ea typeface="Microsoft YaHei"/>
              </a:rPr>
              <a:t>SQL Server Management Studio</a:t>
            </a:r>
            <a:r>
              <a:rPr b="0" lang="sr-Latn-RS" sz="1600" spc="-1" strike="noStrike">
                <a:solidFill>
                  <a:srgbClr val="434343"/>
                </a:solidFill>
                <a:latin typeface="Barlow"/>
                <a:ea typeface="Microsoft YaHei"/>
              </a:rPr>
              <a:t>-a, izborom „</a:t>
            </a:r>
            <a:r>
              <a:rPr b="0" i="1" lang="sr-Latn-RS" sz="1600" spc="-1" strike="noStrike">
                <a:solidFill>
                  <a:srgbClr val="434343"/>
                </a:solidFill>
                <a:latin typeface="Barlow"/>
                <a:ea typeface="Microsoft YaHei"/>
              </a:rPr>
              <a:t>Files and filegroups</a:t>
            </a:r>
            <a:r>
              <a:rPr b="0" lang="sr-Latn-RS" sz="1600" spc="-1" strike="noStrike">
                <a:solidFill>
                  <a:srgbClr val="434343"/>
                </a:solidFill>
                <a:latin typeface="Barlow"/>
                <a:ea typeface="Microsoft YaHei"/>
              </a:rPr>
              <a:t>“ komponente, a slicno i za baze podataka samo umesto „</a:t>
            </a:r>
            <a:r>
              <a:rPr b="0" i="1" lang="sr-Latn-RS" sz="1600" spc="-1" strike="noStrike">
                <a:solidFill>
                  <a:srgbClr val="434343"/>
                </a:solidFill>
                <a:latin typeface="Barlow"/>
                <a:ea typeface="Microsoft YaHei"/>
              </a:rPr>
              <a:t>Files and filegroups“ biramo</a:t>
            </a:r>
            <a:r>
              <a:rPr b="0" lang="sr-Latn-RS" sz="1600" spc="-1" strike="noStrike">
                <a:solidFill>
                  <a:srgbClr val="434343"/>
                </a:solidFill>
                <a:latin typeface="Barlow"/>
                <a:ea typeface="Microsoft YaHei"/>
              </a:rPr>
              <a:t> „</a:t>
            </a:r>
            <a:r>
              <a:rPr b="0" i="1" lang="sr-Latn-RS" sz="1600" spc="-1" strike="noStrike">
                <a:solidFill>
                  <a:srgbClr val="434343"/>
                </a:solidFill>
                <a:latin typeface="Barlow"/>
                <a:ea typeface="Microsoft YaHei"/>
              </a:rPr>
              <a:t>Database</a:t>
            </a:r>
            <a:r>
              <a:rPr b="0" lang="sr-Latn-RS" sz="1600" spc="-1" strike="noStrike">
                <a:solidFill>
                  <a:srgbClr val="434343"/>
                </a:solidFill>
                <a:latin typeface="Barlow"/>
                <a:ea typeface="Microsoft YaHei"/>
              </a:rPr>
              <a:t>“ </a:t>
            </a:r>
            <a:endParaRPr b="0" lang="sr-Latn-RS" sz="1600" spc="-1" strike="noStrike">
              <a:latin typeface="Barlow"/>
            </a:endParaRPr>
          </a:p>
        </p:txBody>
      </p:sp>
      <p:sp>
        <p:nvSpPr>
          <p:cNvPr id="406" name="CustomShape 3"/>
          <p:cNvSpPr/>
          <p:nvPr/>
        </p:nvSpPr>
        <p:spPr>
          <a:xfrm>
            <a:off x="8750520" y="4356360"/>
            <a:ext cx="392040" cy="39204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92A9B79E-BFF2-48FE-B44F-4ED78D7B8064}"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407" name="CustomShape 4"/>
          <p:cNvSpPr/>
          <p:nvPr/>
        </p:nvSpPr>
        <p:spPr>
          <a:xfrm>
            <a:off x="8191440" y="636480"/>
            <a:ext cx="319680" cy="31932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
        <p:nvSpPr>
          <p:cNvPr id="408" name="CustomShape 5"/>
          <p:cNvSpPr/>
          <p:nvPr/>
        </p:nvSpPr>
        <p:spPr>
          <a:xfrm>
            <a:off x="1371600" y="3200400"/>
            <a:ext cx="7543800" cy="3429000"/>
          </a:xfrm>
          <a:prstGeom prst="rect">
            <a:avLst/>
          </a:prstGeom>
          <a:noFill/>
          <a:ln w="0">
            <a:noFill/>
          </a:ln>
        </p:spPr>
        <p:style>
          <a:lnRef idx="0"/>
          <a:fillRef idx="0"/>
          <a:effectRef idx="0"/>
          <a:fontRef idx="minor"/>
        </p:style>
      </p:sp>
      <p:pic>
        <p:nvPicPr>
          <p:cNvPr id="409" name="" descr=""/>
          <p:cNvPicPr/>
          <p:nvPr/>
        </p:nvPicPr>
        <p:blipFill>
          <a:blip r:embed="rId2"/>
          <a:stretch/>
        </p:blipFill>
        <p:spPr>
          <a:xfrm>
            <a:off x="2743200" y="1371600"/>
            <a:ext cx="4550400" cy="274320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10" name="CustomShape 1"/>
          <p:cNvSpPr/>
          <p:nvPr/>
        </p:nvSpPr>
        <p:spPr>
          <a:xfrm>
            <a:off x="1182240" y="393480"/>
            <a:ext cx="6738120" cy="80532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Kompresija i enkripcija rezervnih kopija</a:t>
            </a:r>
            <a:endParaRPr b="0" lang="en-US" sz="2400" spc="-1" strike="noStrike">
              <a:latin typeface="Arial"/>
            </a:endParaRPr>
          </a:p>
        </p:txBody>
      </p:sp>
      <p:sp>
        <p:nvSpPr>
          <p:cNvPr id="411" name="CustomShape 2"/>
          <p:cNvSpPr/>
          <p:nvPr/>
        </p:nvSpPr>
        <p:spPr>
          <a:xfrm>
            <a:off x="1371600" y="1427400"/>
            <a:ext cx="7543800" cy="3373200"/>
          </a:xfrm>
          <a:prstGeom prst="rect">
            <a:avLst/>
          </a:prstGeom>
          <a:noFill/>
          <a:ln w="0">
            <a:noFill/>
          </a:ln>
        </p:spPr>
        <p:style>
          <a:lnRef idx="0"/>
          <a:fillRef idx="0"/>
          <a:effectRef idx="0"/>
          <a:fontRef idx="minor"/>
        </p:style>
        <p:txBody>
          <a:bodyPr lIns="90000" rIns="90000" tIns="91440" bIns="91440">
            <a:noAutofit/>
          </a:bodyPr>
          <a:p>
            <a:pPr algn="just">
              <a:lnSpc>
                <a:spcPct val="115000"/>
              </a:lnSpc>
              <a:spcAft>
                <a:spcPts val="799"/>
              </a:spcAft>
            </a:pPr>
            <a:r>
              <a:rPr b="0" lang="sr-Latn-RS" sz="1600" spc="-1" strike="noStrike">
                <a:solidFill>
                  <a:srgbClr val="434343"/>
                </a:solidFill>
                <a:latin typeface="Barlow"/>
                <a:ea typeface="Microsoft YaHei"/>
              </a:rPr>
              <a:t>Kompresija rezervnih kopija u SQL Server-u značajno smanjuje veličinu rezervne kopije, štedeći prostor na disku i skraćujući vreme za kreiranje i obnavljanje. SQL Server pruža podršku za ovu funkciju od verzije 2008, koristeći algoritme kompresije za smanjenje skladišnog prostora. Iako kompresija može povećati opterećenje CPU-a tokom procesa, donosi koristi u smanjenju vremena i prostora potrebnog za rezervne kopije. Aktivira se putem SQL Server Management Studio (SSMS) ili T-SQL komandi koristeći opciju `WITH COMPRESSION`.</a:t>
            </a:r>
            <a:r>
              <a:rPr b="0" lang="sr-Latn-RS" sz="1600" spc="-1" strike="noStrike">
                <a:solidFill>
                  <a:srgbClr val="434343"/>
                </a:solidFill>
                <a:latin typeface="Barlow"/>
              </a:rPr>
              <a:t>Kompresija rezervnih kopija smanjuje prostor potreban za skladištenje i ubrzava kopiranje ili prenos podataka preko mreže. Međutim, može povećati CPU opterećenje i uticati na performanse sistema, posebno kod većih baza podataka</a:t>
            </a:r>
            <a:endParaRPr b="0" lang="en-US" sz="1600" spc="-1" strike="noStrike">
              <a:latin typeface="Barlow"/>
            </a:endParaRPr>
          </a:p>
        </p:txBody>
      </p:sp>
      <p:sp>
        <p:nvSpPr>
          <p:cNvPr id="412" name="CustomShape 3"/>
          <p:cNvSpPr/>
          <p:nvPr/>
        </p:nvSpPr>
        <p:spPr>
          <a:xfrm>
            <a:off x="8750520" y="4356360"/>
            <a:ext cx="392040" cy="39204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F6D2F056-CCE8-4E5E-8E39-6537B0FF7440}"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413" name="CustomShape 4"/>
          <p:cNvSpPr/>
          <p:nvPr/>
        </p:nvSpPr>
        <p:spPr>
          <a:xfrm>
            <a:off x="8191440" y="636480"/>
            <a:ext cx="319680" cy="31932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
        <p:nvSpPr>
          <p:cNvPr id="414" name="CustomShape 5"/>
          <p:cNvSpPr/>
          <p:nvPr/>
        </p:nvSpPr>
        <p:spPr>
          <a:xfrm>
            <a:off x="1371600" y="3200400"/>
            <a:ext cx="7543800" cy="342900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15" name="CustomShape 1"/>
          <p:cNvSpPr/>
          <p:nvPr/>
        </p:nvSpPr>
        <p:spPr>
          <a:xfrm>
            <a:off x="1182240" y="393480"/>
            <a:ext cx="6738120" cy="80532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Kompresija i enkripcija rezervnih kopija</a:t>
            </a:r>
            <a:endParaRPr b="0" lang="en-US" sz="2400" spc="-1" strike="noStrike">
              <a:latin typeface="Arial"/>
            </a:endParaRPr>
          </a:p>
        </p:txBody>
      </p:sp>
      <p:sp>
        <p:nvSpPr>
          <p:cNvPr id="416" name="CustomShape 2"/>
          <p:cNvSpPr/>
          <p:nvPr/>
        </p:nvSpPr>
        <p:spPr>
          <a:xfrm>
            <a:off x="1828800" y="3027600"/>
            <a:ext cx="7543800" cy="3373200"/>
          </a:xfrm>
          <a:prstGeom prst="rect">
            <a:avLst/>
          </a:prstGeom>
          <a:noFill/>
          <a:ln w="0">
            <a:noFill/>
          </a:ln>
        </p:spPr>
        <p:style>
          <a:lnRef idx="0"/>
          <a:fillRef idx="0"/>
          <a:effectRef idx="0"/>
          <a:fontRef idx="minor"/>
        </p:style>
        <p:txBody>
          <a:bodyPr lIns="90000" rIns="90000" tIns="91440" bIns="91440">
            <a:noAutofit/>
          </a:bodyPr>
          <a:p>
            <a:pPr algn="just">
              <a:lnSpc>
                <a:spcPct val="115000"/>
              </a:lnSpc>
              <a:spcAft>
                <a:spcPts val="799"/>
              </a:spcAft>
            </a:pPr>
            <a:r>
              <a:rPr b="0" lang="sr-Latn-RS" sz="1600" spc="-1" strike="noStrike">
                <a:solidFill>
                  <a:srgbClr val="434343"/>
                </a:solidFill>
                <a:latin typeface="Barlow"/>
              </a:rPr>
              <a:t>Naredba kreiranja kompresovane rezervne kopije podataka</a:t>
            </a:r>
            <a:endParaRPr b="0" lang="en-US" sz="1600" spc="-1" strike="noStrike">
              <a:latin typeface="Barlow"/>
            </a:endParaRPr>
          </a:p>
        </p:txBody>
      </p:sp>
      <p:sp>
        <p:nvSpPr>
          <p:cNvPr id="417" name="CustomShape 3"/>
          <p:cNvSpPr/>
          <p:nvPr/>
        </p:nvSpPr>
        <p:spPr>
          <a:xfrm>
            <a:off x="8750520" y="4356360"/>
            <a:ext cx="392040" cy="39204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0C908C41-AAB6-455B-B81A-04106C0E344B}"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418" name="CustomShape 4"/>
          <p:cNvSpPr/>
          <p:nvPr/>
        </p:nvSpPr>
        <p:spPr>
          <a:xfrm>
            <a:off x="8191440" y="636480"/>
            <a:ext cx="319680" cy="31932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
        <p:nvSpPr>
          <p:cNvPr id="419" name="CustomShape 5"/>
          <p:cNvSpPr/>
          <p:nvPr/>
        </p:nvSpPr>
        <p:spPr>
          <a:xfrm>
            <a:off x="1371600" y="3200400"/>
            <a:ext cx="7543800" cy="3429000"/>
          </a:xfrm>
          <a:prstGeom prst="rect">
            <a:avLst/>
          </a:prstGeom>
          <a:noFill/>
          <a:ln w="0">
            <a:noFill/>
          </a:ln>
        </p:spPr>
        <p:style>
          <a:lnRef idx="0"/>
          <a:fillRef idx="0"/>
          <a:effectRef idx="0"/>
          <a:fontRef idx="minor"/>
        </p:style>
      </p:sp>
      <p:pic>
        <p:nvPicPr>
          <p:cNvPr id="420" name="" descr=""/>
          <p:cNvPicPr/>
          <p:nvPr/>
        </p:nvPicPr>
        <p:blipFill>
          <a:blip r:embed="rId2"/>
          <a:stretch/>
        </p:blipFill>
        <p:spPr>
          <a:xfrm>
            <a:off x="2057400" y="2370240"/>
            <a:ext cx="5905080" cy="37296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0" name="CustomShape 1"/>
          <p:cNvSpPr/>
          <p:nvPr/>
        </p:nvSpPr>
        <p:spPr>
          <a:xfrm>
            <a:off x="1182240" y="393480"/>
            <a:ext cx="6738120" cy="80532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Uvod</a:t>
            </a:r>
            <a:endParaRPr b="0" lang="en-US" sz="2400" spc="-1" strike="noStrike">
              <a:latin typeface="Arial"/>
            </a:endParaRPr>
          </a:p>
        </p:txBody>
      </p:sp>
      <p:sp>
        <p:nvSpPr>
          <p:cNvPr id="261" name="CustomShape 2"/>
          <p:cNvSpPr/>
          <p:nvPr/>
        </p:nvSpPr>
        <p:spPr>
          <a:xfrm>
            <a:off x="1560240" y="1375200"/>
            <a:ext cx="2316240" cy="337320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600" spc="-1" strike="noStrike">
                <a:solidFill>
                  <a:srgbClr val="434343"/>
                </a:solidFill>
                <a:latin typeface="Barlow"/>
                <a:ea typeface="Barlow"/>
              </a:rPr>
              <a:t>Podaci su ključni resurs u savremenom svetu, vredniji čak i od nafte.</a:t>
            </a:r>
            <a:endParaRPr b="0" lang="en-US" sz="1600" spc="-1" strike="noStrike">
              <a:latin typeface="Arial"/>
            </a:endParaRPr>
          </a:p>
          <a:p>
            <a:pPr>
              <a:lnSpc>
                <a:spcPct val="100000"/>
              </a:lnSpc>
              <a:spcBef>
                <a:spcPts val="601"/>
              </a:spcBef>
              <a:tabLst>
                <a:tab algn="l" pos="0"/>
              </a:tabLst>
            </a:pPr>
            <a:r>
              <a:rPr b="0" lang="en" sz="1600" spc="-1" strike="noStrike">
                <a:solidFill>
                  <a:srgbClr val="434343"/>
                </a:solidFill>
                <a:latin typeface="Barlow"/>
                <a:ea typeface="Barlow"/>
              </a:rPr>
              <a:t>Omogućavaju kompanijama da razumeju klijente i tržište, te poboljšaju proizvode i usluge.</a:t>
            </a:r>
            <a:endParaRPr b="0" lang="en-US" sz="1600" spc="-1" strike="noStrike">
              <a:latin typeface="Arial"/>
            </a:endParaRPr>
          </a:p>
          <a:p>
            <a:pPr>
              <a:lnSpc>
                <a:spcPct val="100000"/>
              </a:lnSpc>
              <a:spcBef>
                <a:spcPts val="601"/>
              </a:spcBef>
              <a:tabLst>
                <a:tab algn="l" pos="0"/>
              </a:tabLst>
            </a:pPr>
            <a:r>
              <a:rPr b="0" lang="en" sz="1600" spc="-1" strike="noStrike">
                <a:solidFill>
                  <a:srgbClr val="434343"/>
                </a:solidFill>
                <a:latin typeface="Barlow"/>
                <a:ea typeface="Barlow"/>
              </a:rPr>
              <a:t>Optimizacija procesa, povećanje produktivnosti i smanjenje troškova zavise od pravilnog upravljanja podacima.</a:t>
            </a:r>
            <a:endParaRPr b="0" lang="en-US" sz="1600" spc="-1" strike="noStrike">
              <a:latin typeface="Arial"/>
            </a:endParaRPr>
          </a:p>
        </p:txBody>
      </p:sp>
      <p:sp>
        <p:nvSpPr>
          <p:cNvPr id="262" name="CustomShape 3"/>
          <p:cNvSpPr/>
          <p:nvPr/>
        </p:nvSpPr>
        <p:spPr>
          <a:xfrm>
            <a:off x="3996360" y="1375200"/>
            <a:ext cx="2316240" cy="337320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600" spc="-1" strike="noStrike">
                <a:solidFill>
                  <a:srgbClr val="434343"/>
                </a:solidFill>
                <a:latin typeface="Barlow"/>
                <a:ea typeface="Barlow"/>
              </a:rPr>
              <a:t> </a:t>
            </a:r>
            <a:r>
              <a:rPr b="0" lang="en" sz="1600" spc="-1" strike="noStrike">
                <a:solidFill>
                  <a:srgbClr val="434343"/>
                </a:solidFill>
                <a:latin typeface="Barlow"/>
                <a:ea typeface="Barlow"/>
              </a:rPr>
              <a:t>Zaštita podataka je esencijalna, jer gubitak podataka može imati ozbiljne posledice.</a:t>
            </a:r>
            <a:endParaRPr b="0" lang="en-US" sz="1600" spc="-1" strike="noStrike">
              <a:latin typeface="Arial"/>
            </a:endParaRPr>
          </a:p>
          <a:p>
            <a:pPr>
              <a:lnSpc>
                <a:spcPct val="100000"/>
              </a:lnSpc>
              <a:spcBef>
                <a:spcPts val="601"/>
              </a:spcBef>
              <a:tabLst>
                <a:tab algn="l" pos="0"/>
              </a:tabLst>
            </a:pPr>
            <a:r>
              <a:rPr b="0" lang="en" sz="1600" spc="-1" strike="noStrike">
                <a:solidFill>
                  <a:srgbClr val="434343"/>
                </a:solidFill>
                <a:latin typeface="Barlow"/>
                <a:ea typeface="Barlow"/>
              </a:rPr>
              <a:t>Backup je proces kreiranja rezervnih kopija podataka za zaštitu od gubitka usled kvarova ili drugih nepredviđenih događaja.</a:t>
            </a:r>
            <a:endParaRPr b="0" lang="en-US" sz="1600" spc="-1" strike="noStrike">
              <a:latin typeface="Arial"/>
            </a:endParaRPr>
          </a:p>
        </p:txBody>
      </p:sp>
      <p:sp>
        <p:nvSpPr>
          <p:cNvPr id="263" name="CustomShape 4"/>
          <p:cNvSpPr/>
          <p:nvPr/>
        </p:nvSpPr>
        <p:spPr>
          <a:xfrm>
            <a:off x="6432840" y="1375200"/>
            <a:ext cx="2316240" cy="337320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600" spc="-1" strike="noStrike">
                <a:solidFill>
                  <a:srgbClr val="434343"/>
                </a:solidFill>
                <a:latin typeface="Barlow"/>
                <a:ea typeface="Barlow"/>
              </a:rPr>
              <a:t>Sistem za upravljanje bazama podataka (DBMS) omogućava pouzdano rukovanje velikim količinama podataka i pruža mehanizme za kontrolu pristupa i pravljenje rezervnih kopija.</a:t>
            </a:r>
            <a:endParaRPr b="0" lang="en-US" sz="1600" spc="-1" strike="noStrike">
              <a:latin typeface="Arial"/>
            </a:endParaRPr>
          </a:p>
          <a:p>
            <a:pPr>
              <a:lnSpc>
                <a:spcPct val="100000"/>
              </a:lnSpc>
              <a:spcBef>
                <a:spcPts val="601"/>
              </a:spcBef>
              <a:tabLst>
                <a:tab algn="l" pos="0"/>
              </a:tabLst>
            </a:pPr>
            <a:r>
              <a:rPr b="0" lang="en" sz="1600" spc="-1" strike="noStrike">
                <a:solidFill>
                  <a:srgbClr val="434343"/>
                </a:solidFill>
                <a:latin typeface="Barlow"/>
                <a:ea typeface="Barlow"/>
              </a:rPr>
              <a:t>Posedovanje validnih rezervnih kopija baze podataka ključno je za brz oporavak u slučaju gubitka podataka.</a:t>
            </a:r>
            <a:r>
              <a:rPr b="0" lang="en" sz="1800" spc="-1" strike="noStrike">
                <a:solidFill>
                  <a:srgbClr val="434343"/>
                </a:solidFill>
                <a:latin typeface="Barlow"/>
                <a:ea typeface="Barlow"/>
              </a:rPr>
              <a:t> </a:t>
            </a:r>
            <a:endParaRPr b="0" lang="en-US" sz="1800" spc="-1" strike="noStrike">
              <a:latin typeface="Arial"/>
            </a:endParaRPr>
          </a:p>
          <a:p>
            <a:pPr>
              <a:lnSpc>
                <a:spcPct val="100000"/>
              </a:lnSpc>
              <a:spcBef>
                <a:spcPts val="601"/>
              </a:spcBef>
              <a:tabLst>
                <a:tab algn="l" pos="0"/>
              </a:tabLst>
            </a:pPr>
            <a:endParaRPr b="0" lang="en-US" sz="1800" spc="-1" strike="noStrike">
              <a:latin typeface="Arial"/>
            </a:endParaRPr>
          </a:p>
        </p:txBody>
      </p:sp>
      <p:sp>
        <p:nvSpPr>
          <p:cNvPr id="264" name="CustomShape 5"/>
          <p:cNvSpPr/>
          <p:nvPr/>
        </p:nvSpPr>
        <p:spPr>
          <a:xfrm>
            <a:off x="8750520" y="4356360"/>
            <a:ext cx="392040" cy="39204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9557666D-56D2-4C2B-9CCB-45315C09377C}"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265" name="CustomShape 6"/>
          <p:cNvSpPr/>
          <p:nvPr/>
        </p:nvSpPr>
        <p:spPr>
          <a:xfrm>
            <a:off x="8191440" y="636480"/>
            <a:ext cx="319680" cy="31932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
        <p:nvSpPr>
          <p:cNvPr id="266" name="CustomShape 7"/>
          <p:cNvSpPr/>
          <p:nvPr/>
        </p:nvSpPr>
        <p:spPr>
          <a:xfrm>
            <a:off x="3996720" y="1375560"/>
            <a:ext cx="2316240" cy="337320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21" name="CustomShape 1"/>
          <p:cNvSpPr/>
          <p:nvPr/>
        </p:nvSpPr>
        <p:spPr>
          <a:xfrm>
            <a:off x="1182240" y="393480"/>
            <a:ext cx="6738120" cy="80532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Kompresija i enkripcija rezervnih kopija</a:t>
            </a:r>
            <a:endParaRPr b="0" lang="en-US" sz="2400" spc="-1" strike="noStrike">
              <a:latin typeface="Arial"/>
            </a:endParaRPr>
          </a:p>
        </p:txBody>
      </p:sp>
      <p:sp>
        <p:nvSpPr>
          <p:cNvPr id="422" name="CustomShape 2"/>
          <p:cNvSpPr/>
          <p:nvPr/>
        </p:nvSpPr>
        <p:spPr>
          <a:xfrm>
            <a:off x="1371600" y="1427400"/>
            <a:ext cx="7543800" cy="3373200"/>
          </a:xfrm>
          <a:prstGeom prst="rect">
            <a:avLst/>
          </a:prstGeom>
          <a:noFill/>
          <a:ln w="0">
            <a:noFill/>
          </a:ln>
        </p:spPr>
        <p:style>
          <a:lnRef idx="0"/>
          <a:fillRef idx="0"/>
          <a:effectRef idx="0"/>
          <a:fontRef idx="minor"/>
        </p:style>
        <p:txBody>
          <a:bodyPr lIns="90000" rIns="90000" tIns="91440" bIns="91440">
            <a:noAutofit/>
          </a:bodyPr>
          <a:p>
            <a:pPr algn="just">
              <a:lnSpc>
                <a:spcPct val="115000"/>
              </a:lnSpc>
              <a:spcAft>
                <a:spcPts val="799"/>
              </a:spcAft>
            </a:pPr>
            <a:r>
              <a:rPr b="0" lang="sr-Latn-RS" sz="1600" spc="-1" strike="noStrike">
                <a:solidFill>
                  <a:srgbClr val="434343"/>
                </a:solidFill>
                <a:latin typeface="Barlow"/>
              </a:rPr>
              <a:t>Enkripcija rezervnih kopija dodaje dodatni sloj zaštite, sprečavajući neovlašćeni pristup podacima. SQL Server podržava enkripciju od verzije 2014, koristeći algoritme poput AES i Triple DES. Enkripcija može biti simetrična, gde se isti ključ koristi za oba procesa, ili asimetrična, gde se koriste različiti ključevi za enkripciju i dekripciju.</a:t>
            </a:r>
            <a:r>
              <a:rPr b="0" lang="sr-Latn-RS" sz="1600" spc="-1" strike="noStrike">
                <a:solidFill>
                  <a:srgbClr val="434343"/>
                </a:solidFill>
                <a:latin typeface="Barlow"/>
                <a:ea typeface="Times New Roman CE"/>
              </a:rPr>
              <a:t>Enkripcija se može omogućiti prilikom kreiranja rezervnih kopija koristeći SQL Server Management Studio (SSMS) ili T-SQL komande. Ključ enkripcije mora biti pažljivo upravljan i zaštićen. </a:t>
            </a:r>
            <a:endParaRPr b="0" lang="en-US" sz="1600" spc="-1" strike="noStrike">
              <a:latin typeface="Barlow"/>
            </a:endParaRPr>
          </a:p>
        </p:txBody>
      </p:sp>
      <p:sp>
        <p:nvSpPr>
          <p:cNvPr id="423" name="CustomShape 3"/>
          <p:cNvSpPr/>
          <p:nvPr/>
        </p:nvSpPr>
        <p:spPr>
          <a:xfrm>
            <a:off x="8750520" y="4356360"/>
            <a:ext cx="392040" cy="39204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1EBB3503-8634-4858-8A8F-75A69C67A8ED}"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424" name="CustomShape 4"/>
          <p:cNvSpPr/>
          <p:nvPr/>
        </p:nvSpPr>
        <p:spPr>
          <a:xfrm>
            <a:off x="8191440" y="636480"/>
            <a:ext cx="319680" cy="31932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
        <p:nvSpPr>
          <p:cNvPr id="425" name="CustomShape 5"/>
          <p:cNvSpPr/>
          <p:nvPr/>
        </p:nvSpPr>
        <p:spPr>
          <a:xfrm>
            <a:off x="1371600" y="3200400"/>
            <a:ext cx="7543800" cy="3429000"/>
          </a:xfrm>
          <a:prstGeom prst="rect">
            <a:avLst/>
          </a:prstGeom>
          <a:noFill/>
          <a:ln w="0">
            <a:noFill/>
          </a:ln>
        </p:spPr>
        <p:style>
          <a:lnRef idx="0"/>
          <a:fillRef idx="0"/>
          <a:effectRef idx="0"/>
          <a:fontRef idx="minor"/>
        </p:style>
      </p:sp>
      <p:sp>
        <p:nvSpPr>
          <p:cNvPr id="426" name="CustomShape 6"/>
          <p:cNvSpPr/>
          <p:nvPr/>
        </p:nvSpPr>
        <p:spPr>
          <a:xfrm>
            <a:off x="2057400" y="4341960"/>
            <a:ext cx="7543800" cy="3373200"/>
          </a:xfrm>
          <a:prstGeom prst="rect">
            <a:avLst/>
          </a:prstGeom>
          <a:noFill/>
          <a:ln w="0">
            <a:noFill/>
          </a:ln>
        </p:spPr>
        <p:style>
          <a:lnRef idx="0"/>
          <a:fillRef idx="0"/>
          <a:effectRef idx="0"/>
          <a:fontRef idx="minor"/>
        </p:style>
        <p:txBody>
          <a:bodyPr lIns="90000" rIns="90000" tIns="91440" bIns="91440">
            <a:noAutofit/>
          </a:bodyPr>
          <a:p>
            <a:pPr algn="just">
              <a:lnSpc>
                <a:spcPct val="115000"/>
              </a:lnSpc>
              <a:spcAft>
                <a:spcPts val="799"/>
              </a:spcAft>
            </a:pPr>
            <a:r>
              <a:rPr b="0" lang="sr-Latn-RS" sz="1600" spc="-1" strike="noStrike">
                <a:solidFill>
                  <a:srgbClr val="434343"/>
                </a:solidFill>
                <a:latin typeface="Barlow"/>
              </a:rPr>
              <a:t>Naredba za kriptovanje rezervnih kopija podataka</a:t>
            </a:r>
            <a:endParaRPr b="0" lang="en-US" sz="1600" spc="-1" strike="noStrike">
              <a:latin typeface="Barlow"/>
            </a:endParaRPr>
          </a:p>
        </p:txBody>
      </p:sp>
      <p:pic>
        <p:nvPicPr>
          <p:cNvPr id="427" name="" descr=""/>
          <p:cNvPicPr/>
          <p:nvPr/>
        </p:nvPicPr>
        <p:blipFill>
          <a:blip r:embed="rId2"/>
          <a:stretch/>
        </p:blipFill>
        <p:spPr>
          <a:xfrm>
            <a:off x="2286000" y="3657600"/>
            <a:ext cx="5882400" cy="56340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28" name="CustomShape 1"/>
          <p:cNvSpPr/>
          <p:nvPr/>
        </p:nvSpPr>
        <p:spPr>
          <a:xfrm>
            <a:off x="1182240" y="393480"/>
            <a:ext cx="6738120" cy="80532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Kompresija i enkripcija rezervnih kopija</a:t>
            </a:r>
            <a:endParaRPr b="0" lang="en-US" sz="2400" spc="-1" strike="noStrike">
              <a:latin typeface="Arial"/>
            </a:endParaRPr>
          </a:p>
        </p:txBody>
      </p:sp>
      <p:sp>
        <p:nvSpPr>
          <p:cNvPr id="429" name="CustomShape 2"/>
          <p:cNvSpPr/>
          <p:nvPr/>
        </p:nvSpPr>
        <p:spPr>
          <a:xfrm>
            <a:off x="1371600" y="1600200"/>
            <a:ext cx="7543800" cy="3373200"/>
          </a:xfrm>
          <a:prstGeom prst="rect">
            <a:avLst/>
          </a:prstGeom>
          <a:noFill/>
          <a:ln w="0">
            <a:noFill/>
          </a:ln>
        </p:spPr>
        <p:style>
          <a:lnRef idx="0"/>
          <a:fillRef idx="0"/>
          <a:effectRef idx="0"/>
          <a:fontRef idx="minor"/>
        </p:style>
        <p:txBody>
          <a:bodyPr lIns="90000" rIns="90000" tIns="91440" bIns="91440">
            <a:noAutofit/>
          </a:bodyPr>
          <a:p>
            <a:r>
              <a:rPr b="0" lang="sr-Latn-RS" sz="1600" spc="-1" strike="noStrike">
                <a:solidFill>
                  <a:srgbClr val="434343"/>
                </a:solidFill>
                <a:latin typeface="Barlow"/>
                <a:ea typeface="Times New Roman"/>
              </a:rPr>
              <a:t>Prednosti enkripcije</a:t>
            </a:r>
            <a:r>
              <a:rPr b="0" lang="sr-Latn-RS" sz="1600" spc="-1" strike="noStrike">
                <a:solidFill>
                  <a:srgbClr val="434343"/>
                </a:solidFill>
                <a:latin typeface="Barlow"/>
                <a:ea typeface="Times New Roman CE"/>
              </a:rPr>
              <a:t> uključuju zaštitu podataka i usklađenost sa regulativama koje zahtevaju sigurnost podataka. S druge strane, </a:t>
            </a:r>
            <a:r>
              <a:rPr b="0" lang="sr-Latn-RS" sz="1600" spc="-1" strike="noStrike">
                <a:solidFill>
                  <a:srgbClr val="434343"/>
                </a:solidFill>
                <a:latin typeface="Barlow"/>
                <a:ea typeface="Times New Roman"/>
              </a:rPr>
              <a:t>nedostaci</a:t>
            </a:r>
            <a:r>
              <a:rPr b="0" lang="sr-Latn-RS" sz="1600" spc="-1" strike="noStrike">
                <a:solidFill>
                  <a:srgbClr val="434343"/>
                </a:solidFill>
                <a:latin typeface="Barlow"/>
                <a:ea typeface="Times New Roman CE"/>
              </a:rPr>
              <a:t> obuhvataju povećano CPU opterećenje tokom enkripcije i potrebu za pažljivim upravljanjem ključevima. Gubitak ključeva može onemogućiti pristup podacima iz rezervnih kopija.</a:t>
            </a:r>
            <a:endParaRPr b="0" lang="en-US" sz="1600" spc="-1" strike="noStrike">
              <a:latin typeface="Barlow"/>
            </a:endParaRPr>
          </a:p>
          <a:p>
            <a:r>
              <a:rPr b="0" lang="sr-Latn-RS" sz="1600" spc="-1" strike="noStrike">
                <a:solidFill>
                  <a:srgbClr val="434343"/>
                </a:solidFill>
                <a:latin typeface="Barlow"/>
                <a:ea typeface="Times New Roman"/>
              </a:rPr>
              <a:t>K</a:t>
            </a:r>
            <a:r>
              <a:rPr b="0" lang="sr-Latn-RS" sz="1600" spc="-1" strike="noStrike">
                <a:solidFill>
                  <a:srgbClr val="434343"/>
                </a:solidFill>
                <a:latin typeface="Barlow"/>
                <a:ea typeface="Times New Roman CE"/>
              </a:rPr>
              <a:t>orišćenje kompresije i enkripcije rezervnih kopija u SQL Serveru poboljšava performanse i sigurnost sistema. Kompresija smanjuje prostor potreban za skladištenje i ubrzava proces kreiranja rezervnih kopija, dok enkripcija osigurava podatke i štiti ih od neovlašćenog pristupa. Implementacija ovih tehnika treba da se izvrši uz razmatranje njihovog uticaja na performanse sistema i potrebu za upravljanjem ključevima.</a:t>
            </a:r>
            <a:endParaRPr b="0" lang="en-US" sz="1600" spc="-1" strike="noStrike">
              <a:latin typeface="Barlow"/>
            </a:endParaRPr>
          </a:p>
        </p:txBody>
      </p:sp>
      <p:sp>
        <p:nvSpPr>
          <p:cNvPr id="430" name="CustomShape 3"/>
          <p:cNvSpPr/>
          <p:nvPr/>
        </p:nvSpPr>
        <p:spPr>
          <a:xfrm>
            <a:off x="8750520" y="4356360"/>
            <a:ext cx="392040" cy="39204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00B2AD7A-06F1-4546-B03D-EB616218A558}"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431" name="CustomShape 4"/>
          <p:cNvSpPr/>
          <p:nvPr/>
        </p:nvSpPr>
        <p:spPr>
          <a:xfrm>
            <a:off x="8191440" y="636480"/>
            <a:ext cx="319680" cy="31932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
        <p:nvSpPr>
          <p:cNvPr id="432" name="CustomShape 5"/>
          <p:cNvSpPr/>
          <p:nvPr/>
        </p:nvSpPr>
        <p:spPr>
          <a:xfrm>
            <a:off x="1371600" y="3200400"/>
            <a:ext cx="7543800" cy="342900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33" name="CustomShape 1"/>
          <p:cNvSpPr/>
          <p:nvPr/>
        </p:nvSpPr>
        <p:spPr>
          <a:xfrm>
            <a:off x="1182240" y="393480"/>
            <a:ext cx="6738120" cy="80532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Restore baze podataka</a:t>
            </a:r>
            <a:endParaRPr b="0" lang="en-US" sz="2400" spc="-1" strike="noStrike">
              <a:latin typeface="Arial"/>
            </a:endParaRPr>
          </a:p>
        </p:txBody>
      </p:sp>
      <p:sp>
        <p:nvSpPr>
          <p:cNvPr id="434" name="CustomShape 2"/>
          <p:cNvSpPr/>
          <p:nvPr/>
        </p:nvSpPr>
        <p:spPr>
          <a:xfrm>
            <a:off x="1371600" y="1600200"/>
            <a:ext cx="7543800" cy="3373200"/>
          </a:xfrm>
          <a:prstGeom prst="rect">
            <a:avLst/>
          </a:prstGeom>
          <a:noFill/>
          <a:ln w="0">
            <a:noFill/>
          </a:ln>
        </p:spPr>
        <p:style>
          <a:lnRef idx="0"/>
          <a:fillRef idx="0"/>
          <a:effectRef idx="0"/>
          <a:fontRef idx="minor"/>
        </p:style>
        <p:txBody>
          <a:bodyPr lIns="90000" rIns="90000" tIns="91440" bIns="91440">
            <a:noAutofit/>
          </a:bodyPr>
          <a:p>
            <a:pPr>
              <a:lnSpc>
                <a:spcPct val="108000"/>
              </a:lnSpc>
              <a:spcAft>
                <a:spcPts val="799"/>
              </a:spcAft>
            </a:pPr>
            <a:r>
              <a:rPr b="0" lang="sr-Latn-RS" sz="1600" spc="-1" strike="noStrike">
                <a:solidFill>
                  <a:srgbClr val="434343"/>
                </a:solidFill>
                <a:latin typeface="Barlow"/>
              </a:rPr>
              <a:t>Oporavak baze podataka, odnosno restore baze podataka, predstavlja </a:t>
            </a:r>
            <a:r>
              <a:rPr b="0" lang="sr-Latn-RS" sz="1600" spc="-1" strike="noStrike">
                <a:solidFill>
                  <a:srgbClr val="434343"/>
                </a:solidFill>
                <a:latin typeface="Barlow"/>
                <a:ea typeface="Times New Roman CE"/>
              </a:rPr>
              <a:t> način na koji se čuvaju i održavaju transakcij</a:t>
            </a:r>
            <a:r>
              <a:rPr b="0" lang="sr-Latn-RS" sz="1600" spc="-1" strike="noStrike">
                <a:solidFill>
                  <a:srgbClr val="434343"/>
                </a:solidFill>
                <a:latin typeface="Barlow"/>
              </a:rPr>
              <a:t>e</a:t>
            </a:r>
            <a:r>
              <a:rPr b="0" lang="sr-Latn-RS" sz="1600" spc="-1" strike="noStrike">
                <a:solidFill>
                  <a:srgbClr val="434343"/>
                </a:solidFill>
                <a:latin typeface="Barlow"/>
                <a:ea typeface="Times New Roman CE"/>
              </a:rPr>
              <a:t>, kao i način na koji se vrši oporavak i vraćanje podataka u slučaju </a:t>
            </a:r>
            <a:r>
              <a:rPr b="0" lang="sr-Latn-RS" sz="1600" spc="-1" strike="noStrike">
                <a:solidFill>
                  <a:srgbClr val="434343"/>
                </a:solidFill>
                <a:latin typeface="Barlow"/>
                <a:ea typeface="Microsoft YaHei"/>
              </a:rPr>
              <a:t>greske. Kod SQL Server postoje 3 modela oporavka:</a:t>
            </a:r>
            <a:endParaRPr b="0" lang="sr-Latn-RS" sz="1600" spc="-1" strike="noStrike">
              <a:latin typeface="Barlow"/>
            </a:endParaRPr>
          </a:p>
        </p:txBody>
      </p:sp>
      <p:sp>
        <p:nvSpPr>
          <p:cNvPr id="435" name="CustomShape 3"/>
          <p:cNvSpPr/>
          <p:nvPr/>
        </p:nvSpPr>
        <p:spPr>
          <a:xfrm>
            <a:off x="8750520" y="4356360"/>
            <a:ext cx="392040" cy="39204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B4DA3C1D-5F8A-4220-A58A-3CBADC5AF3FE}"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436" name="CustomShape 4"/>
          <p:cNvSpPr/>
          <p:nvPr/>
        </p:nvSpPr>
        <p:spPr>
          <a:xfrm>
            <a:off x="8191440" y="636480"/>
            <a:ext cx="319680" cy="31932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
        <p:nvSpPr>
          <p:cNvPr id="437" name="CustomShape 5"/>
          <p:cNvSpPr/>
          <p:nvPr/>
        </p:nvSpPr>
        <p:spPr>
          <a:xfrm>
            <a:off x="1371600" y="3200400"/>
            <a:ext cx="7543800" cy="3429000"/>
          </a:xfrm>
          <a:prstGeom prst="rect">
            <a:avLst/>
          </a:prstGeom>
          <a:noFill/>
          <a:ln w="0">
            <a:noFill/>
          </a:ln>
        </p:spPr>
        <p:style>
          <a:lnRef idx="0"/>
          <a:fillRef idx="0"/>
          <a:effectRef idx="0"/>
          <a:fontRef idx="minor"/>
        </p:style>
      </p:sp>
      <p:sp>
        <p:nvSpPr>
          <p:cNvPr id="438" name="TextShape 6"/>
          <p:cNvSpPr txBox="1"/>
          <p:nvPr/>
        </p:nvSpPr>
        <p:spPr>
          <a:xfrm>
            <a:off x="1371600" y="2743200"/>
            <a:ext cx="7315200" cy="2057400"/>
          </a:xfrm>
          <a:prstGeom prst="rect">
            <a:avLst/>
          </a:prstGeom>
          <a:noFill/>
          <a:ln w="0">
            <a:noFill/>
          </a:ln>
        </p:spPr>
        <p:txBody>
          <a:bodyPr lIns="90000" rIns="90000" tIns="45000" bIns="45000">
            <a:noAutofit/>
          </a:bodyPr>
          <a:p>
            <a:pPr marL="457200" indent="-228600" algn="just">
              <a:lnSpc>
                <a:spcPct val="115000"/>
              </a:lnSpc>
              <a:spcAft>
                <a:spcPts val="1409"/>
              </a:spcAft>
            </a:pPr>
            <a:r>
              <a:rPr b="0" lang="sr-Latn-RS" sz="1600" spc="-1" strike="noStrike">
                <a:latin typeface="Barlow"/>
              </a:rPr>
              <a:t>Jednostavan model oporavka (eng. Simple recovery model) – dozvoljeno je izvršiti backup potpune i diferencijalne rezervne kopije baze podataka, dok nije dozvoljeno izvršiti transaction log backup. Ovako nesto je pogodno za jednostavne baze sa manjim zahtevima.</a:t>
            </a:r>
            <a:endParaRPr b="0" lang="sr-Latn-RS" sz="1600" spc="-1" strike="noStrike">
              <a:latin typeface="Barlow"/>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39" name="CustomShape 1"/>
          <p:cNvSpPr/>
          <p:nvPr/>
        </p:nvSpPr>
        <p:spPr>
          <a:xfrm>
            <a:off x="1182240" y="393480"/>
            <a:ext cx="6738120" cy="80532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Restore baze podataka</a:t>
            </a:r>
            <a:endParaRPr b="0" lang="en-US" sz="2400" spc="-1" strike="noStrike">
              <a:latin typeface="Arial"/>
            </a:endParaRPr>
          </a:p>
        </p:txBody>
      </p:sp>
      <p:sp>
        <p:nvSpPr>
          <p:cNvPr id="440" name="CustomShape 2"/>
          <p:cNvSpPr/>
          <p:nvPr/>
        </p:nvSpPr>
        <p:spPr>
          <a:xfrm>
            <a:off x="1371600" y="1600200"/>
            <a:ext cx="7543800" cy="3373200"/>
          </a:xfrm>
          <a:prstGeom prst="rect">
            <a:avLst/>
          </a:prstGeom>
          <a:noFill/>
          <a:ln w="0">
            <a:noFill/>
          </a:ln>
        </p:spPr>
        <p:style>
          <a:lnRef idx="0"/>
          <a:fillRef idx="0"/>
          <a:effectRef idx="0"/>
          <a:fontRef idx="minor"/>
        </p:style>
      </p:sp>
      <p:sp>
        <p:nvSpPr>
          <p:cNvPr id="441" name="CustomShape 3"/>
          <p:cNvSpPr/>
          <p:nvPr/>
        </p:nvSpPr>
        <p:spPr>
          <a:xfrm>
            <a:off x="8750520" y="4356360"/>
            <a:ext cx="392040" cy="39204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89BC1C2F-A1F4-4B00-B994-112B5E161585}"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442" name="CustomShape 4"/>
          <p:cNvSpPr/>
          <p:nvPr/>
        </p:nvSpPr>
        <p:spPr>
          <a:xfrm>
            <a:off x="8191440" y="636480"/>
            <a:ext cx="319680" cy="31932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
        <p:nvSpPr>
          <p:cNvPr id="443" name="CustomShape 5"/>
          <p:cNvSpPr/>
          <p:nvPr/>
        </p:nvSpPr>
        <p:spPr>
          <a:xfrm>
            <a:off x="1371600" y="3200400"/>
            <a:ext cx="7543800" cy="3429000"/>
          </a:xfrm>
          <a:prstGeom prst="rect">
            <a:avLst/>
          </a:prstGeom>
          <a:noFill/>
          <a:ln w="0">
            <a:noFill/>
          </a:ln>
        </p:spPr>
        <p:style>
          <a:lnRef idx="0"/>
          <a:fillRef idx="0"/>
          <a:effectRef idx="0"/>
          <a:fontRef idx="minor"/>
        </p:style>
      </p:sp>
      <p:sp>
        <p:nvSpPr>
          <p:cNvPr id="444" name="TextShape 6"/>
          <p:cNvSpPr txBox="1"/>
          <p:nvPr/>
        </p:nvSpPr>
        <p:spPr>
          <a:xfrm>
            <a:off x="1371600" y="958680"/>
            <a:ext cx="7315200" cy="5442120"/>
          </a:xfrm>
          <a:prstGeom prst="rect">
            <a:avLst/>
          </a:prstGeom>
          <a:noFill/>
          <a:ln w="0">
            <a:noFill/>
          </a:ln>
        </p:spPr>
        <p:txBody>
          <a:bodyPr lIns="90000" rIns="90000" tIns="45000" bIns="45000">
            <a:noAutofit/>
          </a:bodyPr>
          <a:p>
            <a:pPr marL="457200" indent="-228600" algn="just">
              <a:lnSpc>
                <a:spcPct val="115000"/>
              </a:lnSpc>
              <a:spcAft>
                <a:spcPts val="1409"/>
              </a:spcAft>
            </a:pPr>
            <a:endParaRPr b="0" lang="sr-Latn-RS" sz="1600" spc="-1" strike="noStrike">
              <a:latin typeface="Barlow"/>
            </a:endParaRPr>
          </a:p>
          <a:p>
            <a:pPr marL="457200" indent="-228600" algn="just">
              <a:lnSpc>
                <a:spcPct val="115000"/>
              </a:lnSpc>
              <a:spcAft>
                <a:spcPts val="1409"/>
              </a:spcAft>
            </a:pPr>
            <a:r>
              <a:rPr b="0" lang="sr-Latn-RS" sz="1600" spc="-1" strike="noStrike">
                <a:latin typeface="Barlow"/>
              </a:rPr>
              <a:t>Potpuni model oporavka (eng. Full recovery model) – za razliku od prvog modela, u ovom modelu se sve transakcije </a:t>
            </a:r>
            <a:r>
              <a:rPr b="0" lang="sr-Latn-RS" sz="1600" spc="-1" strike="noStrike">
                <a:latin typeface="Barlow"/>
                <a:ea typeface="Times New Roman CE"/>
              </a:rPr>
              <a:t>čuvaju u </a:t>
            </a:r>
            <a:r>
              <a:rPr b="0" lang="sr-Latn-RS" sz="1600" spc="-1" strike="noStrike">
                <a:latin typeface="Barlow"/>
              </a:rPr>
              <a:t>transaction log backup-u. Prilikom opravka podataka kombinuju su potpuni, diferencijalni i transaction-i log backup-a.</a:t>
            </a:r>
            <a:endParaRPr b="0" lang="sr-Latn-RS" sz="1600" spc="-1" strike="noStrike">
              <a:latin typeface="Barlow"/>
            </a:endParaRPr>
          </a:p>
          <a:p>
            <a:pPr marL="457200" indent="-228600" algn="just">
              <a:lnSpc>
                <a:spcPct val="115000"/>
              </a:lnSpc>
              <a:spcAft>
                <a:spcPts val="1409"/>
              </a:spcAft>
            </a:pPr>
            <a:r>
              <a:rPr b="0" lang="sr-Latn-RS" sz="1600" spc="-1" strike="noStrike">
                <a:latin typeface="Barlow"/>
              </a:rPr>
              <a:t>Bulk-logged model oporavka – </a:t>
            </a:r>
            <a:r>
              <a:rPr b="0" lang="sr-Latn-RS" sz="1600" spc="-1" strike="noStrike">
                <a:latin typeface="Barlow"/>
                <a:ea typeface="Times New Roman CE"/>
              </a:rPr>
              <a:t>ima slič</a:t>
            </a:r>
            <a:r>
              <a:rPr b="0" lang="sr-Latn-RS" sz="1600" spc="-1" strike="noStrike">
                <a:latin typeface="Barlow"/>
              </a:rPr>
              <a:t>ne karakteristike kao i prethodni, ali sa </a:t>
            </a:r>
            <a:r>
              <a:rPr b="0" lang="sr-Latn-RS" sz="1600" spc="-1" strike="noStrike">
                <a:latin typeface="Barlow"/>
                <a:ea typeface="Times New Roman CE"/>
              </a:rPr>
              <a:t>nekim ograničenjima</a:t>
            </a:r>
            <a:r>
              <a:rPr b="0" lang="sr-Latn-RS" sz="1600" spc="-1" strike="noStrike">
                <a:latin typeface="Barlow"/>
              </a:rPr>
              <a:t>. Namenjen je za velike operacije upisivanja/ažuriranja kako bi se smanjio uticaj na performanse. Kod oporavka podataka kombinuje se potpuni, diferencijalni i transaction-i log backup-a.</a:t>
            </a:r>
            <a:endParaRPr b="0" lang="sr-Latn-RS" sz="1600" spc="-1" strike="noStrike">
              <a:latin typeface="Barlow"/>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45" name="CustomShape 1"/>
          <p:cNvSpPr/>
          <p:nvPr/>
        </p:nvSpPr>
        <p:spPr>
          <a:xfrm>
            <a:off x="1182240" y="393480"/>
            <a:ext cx="6738120" cy="80532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Restore baze podataka</a:t>
            </a:r>
            <a:endParaRPr b="0" lang="en-US" sz="2400" spc="-1" strike="noStrike">
              <a:latin typeface="Arial"/>
            </a:endParaRPr>
          </a:p>
        </p:txBody>
      </p:sp>
      <p:sp>
        <p:nvSpPr>
          <p:cNvPr id="446" name="CustomShape 2"/>
          <p:cNvSpPr/>
          <p:nvPr/>
        </p:nvSpPr>
        <p:spPr>
          <a:xfrm>
            <a:off x="1371600" y="1600200"/>
            <a:ext cx="7543800" cy="3373200"/>
          </a:xfrm>
          <a:prstGeom prst="rect">
            <a:avLst/>
          </a:prstGeom>
          <a:noFill/>
          <a:ln w="0">
            <a:noFill/>
          </a:ln>
        </p:spPr>
        <p:style>
          <a:lnRef idx="0"/>
          <a:fillRef idx="0"/>
          <a:effectRef idx="0"/>
          <a:fontRef idx="minor"/>
        </p:style>
      </p:sp>
      <p:sp>
        <p:nvSpPr>
          <p:cNvPr id="447" name="CustomShape 3"/>
          <p:cNvSpPr/>
          <p:nvPr/>
        </p:nvSpPr>
        <p:spPr>
          <a:xfrm>
            <a:off x="8750520" y="4356360"/>
            <a:ext cx="392040" cy="39204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9B570FC9-0239-428C-9BD6-A322BAEF69E9}"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448" name="CustomShape 4"/>
          <p:cNvSpPr/>
          <p:nvPr/>
        </p:nvSpPr>
        <p:spPr>
          <a:xfrm>
            <a:off x="8191440" y="636480"/>
            <a:ext cx="319680" cy="31932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
        <p:nvSpPr>
          <p:cNvPr id="449" name="CustomShape 5"/>
          <p:cNvSpPr/>
          <p:nvPr/>
        </p:nvSpPr>
        <p:spPr>
          <a:xfrm>
            <a:off x="1371600" y="3200400"/>
            <a:ext cx="7543800" cy="3429000"/>
          </a:xfrm>
          <a:prstGeom prst="rect">
            <a:avLst/>
          </a:prstGeom>
          <a:noFill/>
          <a:ln w="0">
            <a:noFill/>
          </a:ln>
        </p:spPr>
        <p:style>
          <a:lnRef idx="0"/>
          <a:fillRef idx="0"/>
          <a:effectRef idx="0"/>
          <a:fontRef idx="minor"/>
        </p:style>
      </p:sp>
      <p:sp>
        <p:nvSpPr>
          <p:cNvPr id="450" name="TextShape 6"/>
          <p:cNvSpPr txBox="1"/>
          <p:nvPr/>
        </p:nvSpPr>
        <p:spPr>
          <a:xfrm>
            <a:off x="1600200" y="1828800"/>
            <a:ext cx="7315200" cy="5442120"/>
          </a:xfrm>
          <a:prstGeom prst="rect">
            <a:avLst/>
          </a:prstGeom>
          <a:noFill/>
          <a:ln w="0">
            <a:noFill/>
          </a:ln>
        </p:spPr>
        <p:txBody>
          <a:bodyPr lIns="90000" rIns="90000" tIns="45000" bIns="45000">
            <a:noAutofit/>
          </a:bodyPr>
          <a:p>
            <a:r>
              <a:rPr b="0" lang="sr-Latn-RS" sz="1600" spc="-1" strike="noStrike">
                <a:latin typeface="Barlow"/>
              </a:rPr>
              <a:t>Kako bi se izvršio oporavak baze podataka nakon neke greske ili neuspeha, neophodno je vratiti skup rezervnih kopija u ispravnom i smislenom redosledu. SQL Server podržava nekoliko tipova</a:t>
            </a:r>
            <a:r>
              <a:rPr b="0" lang="sr-Latn-RS" sz="1600" spc="-1" strike="noStrike">
                <a:latin typeface="Barlow"/>
                <a:ea typeface="Times New Roman CE"/>
              </a:rPr>
              <a:t> vraćanja</a:t>
            </a:r>
            <a:r>
              <a:rPr b="0" lang="sr-Latn-RS" sz="1600" spc="-1" strike="noStrike">
                <a:latin typeface="Barlow"/>
              </a:rPr>
              <a:t> podataka:</a:t>
            </a:r>
            <a:endParaRPr b="0" lang="sr-Latn-RS" sz="1600" spc="-1" strike="noStrike">
              <a:latin typeface="Barlow"/>
            </a:endParaRPr>
          </a:p>
          <a:p>
            <a:br/>
            <a:r>
              <a:rPr b="0" lang="sr-Latn-RS" sz="1600" spc="-1" strike="noStrike">
                <a:latin typeface="Barlow"/>
              </a:rPr>
              <a:t> </a:t>
            </a:r>
            <a:r>
              <a:rPr b="0" lang="sr-Latn-RS" sz="1600" spc="-1" strike="noStrike">
                <a:latin typeface="Barlow"/>
                <a:ea typeface="Times New Roman CE"/>
              </a:rPr>
              <a:t>Vraćanje celokupne b</a:t>
            </a:r>
            <a:r>
              <a:rPr b="0" lang="sr-Latn-RS" sz="1600" spc="-1" strike="noStrike">
                <a:latin typeface="Barlow"/>
              </a:rPr>
              <a:t>aze podataka (eng. complete database restore) – vrši obnavljanje cele baze</a:t>
            </a:r>
            <a:r>
              <a:rPr b="0" lang="sr-Latn-RS" sz="1600" spc="-1" strike="noStrike">
                <a:latin typeface="Barlow"/>
                <a:ea typeface="Times New Roman CE"/>
              </a:rPr>
              <a:t> podataka iz rezervnih kopija, uključujući sve fajlove i strukture podataka koji čine bazu podataka. </a:t>
            </a:r>
            <a:r>
              <a:rPr b="0" lang="sr-Latn-RS" sz="1600" spc="-1" strike="noStrike">
                <a:latin typeface="Barlow"/>
              </a:rPr>
              <a:t>Predstavlja najsveobuhnatiji </a:t>
            </a:r>
            <a:r>
              <a:rPr b="0" lang="sr-Latn-RS" sz="1600" spc="-1" strike="noStrike">
                <a:latin typeface="Barlow"/>
                <a:ea typeface="Times New Roman CE"/>
              </a:rPr>
              <a:t> oblik vraćanja podataka i koristi se kada je potrebno </a:t>
            </a:r>
            <a:r>
              <a:rPr b="0" lang="sr-Latn-RS" sz="1600" spc="-1" strike="noStrike">
                <a:latin typeface="Barlow"/>
              </a:rPr>
              <a:t>napraviti restore cele baze nakon greške ili neuspeha.</a:t>
            </a:r>
            <a:endParaRPr b="0" lang="sr-Latn-RS" sz="1600" spc="-1" strike="noStrike">
              <a:latin typeface="Barlow"/>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51" name="CustomShape 1"/>
          <p:cNvSpPr/>
          <p:nvPr/>
        </p:nvSpPr>
        <p:spPr>
          <a:xfrm>
            <a:off x="1182240" y="393480"/>
            <a:ext cx="6738120" cy="80532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Restore baze podataka</a:t>
            </a:r>
            <a:endParaRPr b="0" lang="en-US" sz="2400" spc="-1" strike="noStrike">
              <a:latin typeface="Arial"/>
            </a:endParaRPr>
          </a:p>
        </p:txBody>
      </p:sp>
      <p:sp>
        <p:nvSpPr>
          <p:cNvPr id="452" name="CustomShape 2"/>
          <p:cNvSpPr/>
          <p:nvPr/>
        </p:nvSpPr>
        <p:spPr>
          <a:xfrm>
            <a:off x="1371600" y="1600200"/>
            <a:ext cx="7543800" cy="3373200"/>
          </a:xfrm>
          <a:prstGeom prst="rect">
            <a:avLst/>
          </a:prstGeom>
          <a:noFill/>
          <a:ln w="0">
            <a:noFill/>
          </a:ln>
        </p:spPr>
        <p:style>
          <a:lnRef idx="0"/>
          <a:fillRef idx="0"/>
          <a:effectRef idx="0"/>
          <a:fontRef idx="minor"/>
        </p:style>
      </p:sp>
      <p:sp>
        <p:nvSpPr>
          <p:cNvPr id="453" name="CustomShape 3"/>
          <p:cNvSpPr/>
          <p:nvPr/>
        </p:nvSpPr>
        <p:spPr>
          <a:xfrm>
            <a:off x="8750520" y="4356360"/>
            <a:ext cx="392040" cy="39204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DC68D853-C6EF-49F1-B89E-A447ED61E401}"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454" name="CustomShape 4"/>
          <p:cNvSpPr/>
          <p:nvPr/>
        </p:nvSpPr>
        <p:spPr>
          <a:xfrm>
            <a:off x="8191440" y="636480"/>
            <a:ext cx="319680" cy="31932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
        <p:nvSpPr>
          <p:cNvPr id="455" name="CustomShape 5"/>
          <p:cNvSpPr/>
          <p:nvPr/>
        </p:nvSpPr>
        <p:spPr>
          <a:xfrm>
            <a:off x="1371600" y="3200400"/>
            <a:ext cx="7543800" cy="3429000"/>
          </a:xfrm>
          <a:prstGeom prst="rect">
            <a:avLst/>
          </a:prstGeom>
          <a:noFill/>
          <a:ln w="0">
            <a:noFill/>
          </a:ln>
        </p:spPr>
        <p:style>
          <a:lnRef idx="0"/>
          <a:fillRef idx="0"/>
          <a:effectRef idx="0"/>
          <a:fontRef idx="minor"/>
        </p:style>
      </p:sp>
      <p:sp>
        <p:nvSpPr>
          <p:cNvPr id="456" name="TextShape 6"/>
          <p:cNvSpPr txBox="1"/>
          <p:nvPr/>
        </p:nvSpPr>
        <p:spPr>
          <a:xfrm>
            <a:off x="1600200" y="1371600"/>
            <a:ext cx="6984000" cy="3702600"/>
          </a:xfrm>
          <a:prstGeom prst="rect">
            <a:avLst/>
          </a:prstGeom>
          <a:noFill/>
          <a:ln w="0">
            <a:noFill/>
          </a:ln>
        </p:spPr>
        <p:txBody>
          <a:bodyPr lIns="90000" rIns="90000" tIns="45000" bIns="45000">
            <a:noAutofit/>
          </a:bodyPr>
          <a:p>
            <a:pPr marL="457200" indent="-228600" algn="just">
              <a:lnSpc>
                <a:spcPct val="115000"/>
              </a:lnSpc>
              <a:spcAft>
                <a:spcPts val="1409"/>
              </a:spcAft>
            </a:pPr>
            <a:r>
              <a:rPr b="0" lang="sr-Latn-RS" sz="1600" spc="-1" strike="noStrike">
                <a:latin typeface="Barlow"/>
                <a:ea typeface="Times New Roman CE"/>
              </a:rPr>
              <a:t>Vraćanje </a:t>
            </a:r>
            <a:r>
              <a:rPr b="0" lang="sr-Latn-RS" sz="1600" spc="-1" strike="noStrike">
                <a:latin typeface="Barlow"/>
              </a:rPr>
              <a:t>datoteke sa podacima (eng. file restore) – vrši obnavlja</a:t>
            </a:r>
            <a:r>
              <a:rPr b="0" lang="sr-Latn-RS" sz="1600" spc="-1" strike="noStrike">
                <a:latin typeface="Barlow"/>
                <a:ea typeface="Times New Roman CE"/>
              </a:rPr>
              <a:t>nje pojedinačnih fajlova</a:t>
            </a:r>
            <a:r>
              <a:rPr b="0" lang="sr-Latn-RS" sz="1600" spc="-1" strike="noStrike">
                <a:latin typeface="Barlow"/>
              </a:rPr>
              <a:t> ili grupe fajlova sa podacima iz rezervnih kopija. Koristan u slucaju kada je </a:t>
            </a:r>
            <a:r>
              <a:rPr b="0" lang="sr-Latn-RS" sz="1600" spc="-1" strike="noStrike">
                <a:latin typeface="Barlow"/>
                <a:ea typeface="Times New Roman CE"/>
              </a:rPr>
              <a:t>određeni fajl sa podacima oštećen ili izgubljen, a ostatak baze podataka je sačuvan. Na ovaj način možemo obnoviti samo oštećeni deo podataka</a:t>
            </a:r>
            <a:r>
              <a:rPr b="0" lang="sr-Latn-RS" sz="1600" spc="-1" strike="noStrike">
                <a:latin typeface="Barlow"/>
              </a:rPr>
              <a:t>.</a:t>
            </a:r>
            <a:endParaRPr b="0" lang="sr-Latn-RS" sz="1600" spc="-1" strike="noStrike">
              <a:latin typeface="Barlow"/>
            </a:endParaRPr>
          </a:p>
          <a:p>
            <a:pPr marL="457200" indent="-228600" algn="just">
              <a:lnSpc>
                <a:spcPct val="115000"/>
              </a:lnSpc>
              <a:spcAft>
                <a:spcPts val="1409"/>
              </a:spcAft>
            </a:pPr>
            <a:r>
              <a:rPr b="0" lang="sr-Latn-RS" sz="1600" spc="-1" strike="noStrike">
                <a:latin typeface="Barlow"/>
                <a:ea typeface="Times New Roman CE"/>
              </a:rPr>
              <a:t>Vraćanje stranice sa podacima (eng. </a:t>
            </a:r>
            <a:r>
              <a:rPr b="0" lang="sr-Latn-RS" sz="1600" spc="-1" strike="noStrike">
                <a:latin typeface="Barlow"/>
              </a:rPr>
              <a:t>page restore) – vrši obnavljanje</a:t>
            </a:r>
            <a:r>
              <a:rPr b="0" lang="sr-Latn-RS" sz="1600" spc="-1" strike="noStrike">
                <a:latin typeface="Barlow"/>
                <a:ea typeface="Times New Roman CE"/>
              </a:rPr>
              <a:t> pojedinačne stranice s</a:t>
            </a:r>
            <a:r>
              <a:rPr b="0" lang="sr-Latn-RS" sz="1600" spc="-1" strike="noStrike">
                <a:latin typeface="Barlow"/>
              </a:rPr>
              <a:t>a podacima iz rezervnih kopija. Ovakva vrsta </a:t>
            </a:r>
            <a:r>
              <a:rPr b="0" lang="sr-Latn-RS" sz="1600" spc="-1" strike="noStrike">
                <a:latin typeface="Barlow"/>
                <a:ea typeface="Times New Roman CE"/>
              </a:rPr>
              <a:t>vraćanja podataka se koristi u retkim slučajevima kada je samo mali deo podataka oštećen ili izgubljen. Obnavljanje stranica sa podacima se obično vrši au</a:t>
            </a:r>
            <a:r>
              <a:rPr b="0" lang="sr-Latn-RS" sz="1600" spc="-1" strike="noStrike">
                <a:latin typeface="Barlow"/>
              </a:rPr>
              <a:t>tomatski tokom</a:t>
            </a:r>
            <a:r>
              <a:rPr b="0" lang="sr-Latn-RS" sz="1600" spc="-1" strike="noStrike">
                <a:latin typeface="Barlow"/>
                <a:ea typeface="Times New Roman CE"/>
              </a:rPr>
              <a:t> procesa oporavka. Postoji moguć</a:t>
            </a:r>
            <a:r>
              <a:rPr b="0" lang="sr-Latn-RS" sz="1600" spc="-1" strike="noStrike">
                <a:latin typeface="Barlow"/>
              </a:rPr>
              <a:t>nost i </a:t>
            </a:r>
            <a:r>
              <a:rPr b="0" lang="sr-Latn-RS" sz="1600" spc="-1" strike="noStrike">
                <a:latin typeface="Barlow"/>
                <a:ea typeface="Times New Roman CE"/>
              </a:rPr>
              <a:t> ruč</a:t>
            </a:r>
            <a:r>
              <a:rPr b="0" lang="sr-Latn-RS" sz="1600" spc="-1" strike="noStrike">
                <a:latin typeface="Barlow"/>
              </a:rPr>
              <a:t>nog obnavljanja ukoliko je to potrebno.</a:t>
            </a:r>
            <a:endParaRPr b="0" lang="sr-Latn-RS" sz="1600" spc="-1" strike="noStrike">
              <a:latin typeface="Barlow"/>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57" name="CustomShape 1"/>
          <p:cNvSpPr/>
          <p:nvPr/>
        </p:nvSpPr>
        <p:spPr>
          <a:xfrm>
            <a:off x="1182240" y="393480"/>
            <a:ext cx="6738120" cy="80532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Restore baze podataka</a:t>
            </a:r>
            <a:endParaRPr b="0" lang="en-US" sz="2400" spc="-1" strike="noStrike">
              <a:latin typeface="Arial"/>
            </a:endParaRPr>
          </a:p>
        </p:txBody>
      </p:sp>
      <p:sp>
        <p:nvSpPr>
          <p:cNvPr id="458" name="CustomShape 2"/>
          <p:cNvSpPr/>
          <p:nvPr/>
        </p:nvSpPr>
        <p:spPr>
          <a:xfrm>
            <a:off x="1371600" y="1600200"/>
            <a:ext cx="7543800" cy="3373200"/>
          </a:xfrm>
          <a:prstGeom prst="rect">
            <a:avLst/>
          </a:prstGeom>
          <a:noFill/>
          <a:ln w="0">
            <a:noFill/>
          </a:ln>
        </p:spPr>
        <p:style>
          <a:lnRef idx="0"/>
          <a:fillRef idx="0"/>
          <a:effectRef idx="0"/>
          <a:fontRef idx="minor"/>
        </p:style>
      </p:sp>
      <p:sp>
        <p:nvSpPr>
          <p:cNvPr id="459" name="CustomShape 3"/>
          <p:cNvSpPr/>
          <p:nvPr/>
        </p:nvSpPr>
        <p:spPr>
          <a:xfrm>
            <a:off x="8750520" y="4356360"/>
            <a:ext cx="392040" cy="39204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CF7A8B1D-1344-41C8-9BCE-D3C415085485}"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460" name="CustomShape 4"/>
          <p:cNvSpPr/>
          <p:nvPr/>
        </p:nvSpPr>
        <p:spPr>
          <a:xfrm>
            <a:off x="8191440" y="636480"/>
            <a:ext cx="319680" cy="31932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
        <p:nvSpPr>
          <p:cNvPr id="461" name="CustomShape 5"/>
          <p:cNvSpPr/>
          <p:nvPr/>
        </p:nvSpPr>
        <p:spPr>
          <a:xfrm>
            <a:off x="1371600" y="3200400"/>
            <a:ext cx="7543800" cy="3429000"/>
          </a:xfrm>
          <a:prstGeom prst="rect">
            <a:avLst/>
          </a:prstGeom>
          <a:noFill/>
          <a:ln w="0">
            <a:noFill/>
          </a:ln>
        </p:spPr>
        <p:style>
          <a:lnRef idx="0"/>
          <a:fillRef idx="0"/>
          <a:effectRef idx="0"/>
          <a:fontRef idx="minor"/>
        </p:style>
      </p:sp>
      <p:sp>
        <p:nvSpPr>
          <p:cNvPr id="462" name="TextShape 6"/>
          <p:cNvSpPr txBox="1"/>
          <p:nvPr/>
        </p:nvSpPr>
        <p:spPr>
          <a:xfrm>
            <a:off x="1702800" y="1714680"/>
            <a:ext cx="6984000" cy="3429000"/>
          </a:xfrm>
          <a:prstGeom prst="rect">
            <a:avLst/>
          </a:prstGeom>
          <a:noFill/>
          <a:ln w="0">
            <a:noFill/>
          </a:ln>
        </p:spPr>
        <p:txBody>
          <a:bodyPr lIns="90000" rIns="90000" tIns="45000" bIns="45000">
            <a:noAutofit/>
          </a:bodyPr>
          <a:p>
            <a:pPr algn="just"/>
            <a:r>
              <a:rPr b="0" lang="sr-Latn-RS" sz="1600" spc="-1" strike="noStrike">
                <a:latin typeface="Barlow"/>
              </a:rPr>
              <a:t>Primeri upotrebe RESTORE</a:t>
            </a:r>
            <a:r>
              <a:rPr b="0" lang="sr-Latn-RS" sz="1600" spc="-1" strike="noStrike">
                <a:latin typeface="Barlow"/>
              </a:rPr>
              <a:t> naredbe kod SQL Serveru:</a:t>
            </a:r>
            <a:endParaRPr b="0" lang="sr-Latn-RS" sz="1600" spc="-1" strike="noStrike">
              <a:latin typeface="Arial"/>
            </a:endParaRPr>
          </a:p>
          <a:p>
            <a:pPr algn="just"/>
            <a:r>
              <a:rPr b="0" lang="sr-Latn-RS" sz="1600" spc="-1" strike="noStrike">
                <a:latin typeface="Barlow"/>
              </a:rPr>
              <a:t> </a:t>
            </a:r>
            <a:r>
              <a:rPr b="0" lang="sr-Latn-RS" sz="1600" spc="-1" strike="noStrike">
                <a:latin typeface="Barlow"/>
              </a:rPr>
              <a:t>Primer jednostavnog oporavka: potpuna rezervna kopija baze podataka je napravljena u 14h i 20h, a diferencijalna rezervna kopija u 17h. Pretpostavimo da se u 18h dogodio problem</a:t>
            </a:r>
            <a:r>
              <a:rPr b="0" lang="sr-Latn-RS" sz="1600" spc="-1" strike="noStrike">
                <a:latin typeface="Times New Roman CE"/>
                <a:ea typeface="Times New Roman CE"/>
              </a:rPr>
              <a:t> i da su neki ključni podaci </a:t>
            </a:r>
            <a:r>
              <a:rPr b="0" lang="sr-Latn-RS" sz="1600" spc="-1" strike="noStrike">
                <a:latin typeface="Barlow"/>
              </a:rPr>
              <a:t>obrisani. U</a:t>
            </a:r>
            <a:r>
              <a:rPr b="0" lang="sr-Latn-RS" sz="1600" spc="-1" strike="noStrike">
                <a:latin typeface="Times New Roman CE"/>
                <a:ea typeface="Times New Roman CE"/>
              </a:rPr>
              <a:t> ovom slučaju, najbolje je vratiti potpunu rezervnu kopiju (iz 10h)</a:t>
            </a:r>
            <a:r>
              <a:rPr b="0" lang="sr-Latn-RS" sz="1600" spc="-1" strike="noStrike">
                <a:latin typeface="Barlow"/>
              </a:rPr>
              <a:t>, a zatim diferencijalnu rezervnu kopiju (iz 15h). Problem u</a:t>
            </a:r>
            <a:r>
              <a:rPr b="0" lang="sr-Latn-RS" sz="1600" spc="-1" strike="noStrike">
                <a:latin typeface="Times New Roman CE"/>
                <a:ea typeface="Times New Roman CE"/>
              </a:rPr>
              <a:t> ovom slučaju</a:t>
            </a:r>
            <a:r>
              <a:rPr b="0" lang="sr-Latn-RS" sz="1600" spc="-1" strike="noStrike">
                <a:latin typeface="Barlow"/>
              </a:rPr>
              <a:t> oporavka </a:t>
            </a:r>
            <a:r>
              <a:rPr b="0" lang="sr-Latn-RS" sz="1600" spc="-1" strike="noStrike">
                <a:latin typeface="Times New Roman CE"/>
                <a:ea typeface="Times New Roman CE"/>
              </a:rPr>
              <a:t>je to da će</a:t>
            </a:r>
            <a:r>
              <a:rPr b="0" lang="sr-Latn-RS" sz="1600" spc="-1" strike="noStrike">
                <a:latin typeface="Barlow"/>
              </a:rPr>
              <a:t> sve promene koje su nastale</a:t>
            </a:r>
            <a:r>
              <a:rPr b="0" lang="sr-Latn-RS" sz="1600" spc="-1" strike="noStrike">
                <a:latin typeface="Times New Roman CE"/>
                <a:ea typeface="Times New Roman CE"/>
              </a:rPr>
              <a:t> između 15</a:t>
            </a:r>
            <a:r>
              <a:rPr b="0" lang="sr-Latn-RS" sz="1600" spc="-1" strike="noStrike">
                <a:latin typeface="Barlow"/>
              </a:rPr>
              <a:t>h i 22h biti izgubljene.</a:t>
            </a:r>
            <a:endParaRPr b="0" lang="sr-Latn-RS" sz="16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63" name="CustomShape 1"/>
          <p:cNvSpPr/>
          <p:nvPr/>
        </p:nvSpPr>
        <p:spPr>
          <a:xfrm>
            <a:off x="1182240" y="393480"/>
            <a:ext cx="6738120" cy="80532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Restore baze podataka</a:t>
            </a:r>
            <a:endParaRPr b="0" lang="en-US" sz="2400" spc="-1" strike="noStrike">
              <a:latin typeface="Arial"/>
            </a:endParaRPr>
          </a:p>
        </p:txBody>
      </p:sp>
      <p:sp>
        <p:nvSpPr>
          <p:cNvPr id="464" name="CustomShape 2"/>
          <p:cNvSpPr/>
          <p:nvPr/>
        </p:nvSpPr>
        <p:spPr>
          <a:xfrm>
            <a:off x="1371600" y="1600200"/>
            <a:ext cx="7543800" cy="3373200"/>
          </a:xfrm>
          <a:prstGeom prst="rect">
            <a:avLst/>
          </a:prstGeom>
          <a:noFill/>
          <a:ln w="0">
            <a:noFill/>
          </a:ln>
        </p:spPr>
        <p:style>
          <a:lnRef idx="0"/>
          <a:fillRef idx="0"/>
          <a:effectRef idx="0"/>
          <a:fontRef idx="minor"/>
        </p:style>
      </p:sp>
      <p:sp>
        <p:nvSpPr>
          <p:cNvPr id="465" name="CustomShape 3"/>
          <p:cNvSpPr/>
          <p:nvPr/>
        </p:nvSpPr>
        <p:spPr>
          <a:xfrm>
            <a:off x="8750520" y="4356360"/>
            <a:ext cx="392040" cy="39204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8E6E974C-7DD7-499B-AC98-BF6ACB0B8261}"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466" name="CustomShape 4"/>
          <p:cNvSpPr/>
          <p:nvPr/>
        </p:nvSpPr>
        <p:spPr>
          <a:xfrm>
            <a:off x="8191440" y="636480"/>
            <a:ext cx="319680" cy="31932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
        <p:nvSpPr>
          <p:cNvPr id="467" name="CustomShape 5"/>
          <p:cNvSpPr/>
          <p:nvPr/>
        </p:nvSpPr>
        <p:spPr>
          <a:xfrm>
            <a:off x="1371600" y="3200400"/>
            <a:ext cx="7543800" cy="3429000"/>
          </a:xfrm>
          <a:prstGeom prst="rect">
            <a:avLst/>
          </a:prstGeom>
          <a:noFill/>
          <a:ln w="0">
            <a:noFill/>
          </a:ln>
        </p:spPr>
        <p:style>
          <a:lnRef idx="0"/>
          <a:fillRef idx="0"/>
          <a:effectRef idx="0"/>
          <a:fontRef idx="minor"/>
        </p:style>
      </p:sp>
      <p:pic>
        <p:nvPicPr>
          <p:cNvPr id="468" name="" descr=""/>
          <p:cNvPicPr/>
          <p:nvPr/>
        </p:nvPicPr>
        <p:blipFill>
          <a:blip r:embed="rId2"/>
          <a:stretch/>
        </p:blipFill>
        <p:spPr>
          <a:xfrm>
            <a:off x="2313720" y="1399680"/>
            <a:ext cx="3401280" cy="3744000"/>
          </a:xfrm>
          <a:prstGeom prst="rect">
            <a:avLst/>
          </a:prstGeom>
          <a:ln w="0">
            <a:noFill/>
          </a:ln>
        </p:spPr>
      </p:pic>
      <p:sp>
        <p:nvSpPr>
          <p:cNvPr id="469" name="TextShape 6"/>
          <p:cNvSpPr txBox="1"/>
          <p:nvPr/>
        </p:nvSpPr>
        <p:spPr>
          <a:xfrm>
            <a:off x="5943600" y="2514600"/>
            <a:ext cx="3657240" cy="1719360"/>
          </a:xfrm>
          <a:prstGeom prst="rect">
            <a:avLst/>
          </a:prstGeom>
          <a:noFill/>
          <a:ln w="0">
            <a:noFill/>
          </a:ln>
        </p:spPr>
        <p:txBody>
          <a:bodyPr lIns="90000" rIns="90000" tIns="45000" bIns="45000">
            <a:noAutofit/>
          </a:bodyPr>
          <a:p>
            <a:r>
              <a:rPr b="0" lang="sr-Latn-RS" sz="1600" spc="-1" strike="noStrike">
                <a:latin typeface="Barlow"/>
              </a:rPr>
              <a:t>Raspored pravljenja backup-a i nastanak problema</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70" name="CustomShape 1"/>
          <p:cNvSpPr/>
          <p:nvPr/>
        </p:nvSpPr>
        <p:spPr>
          <a:xfrm>
            <a:off x="1182240" y="393480"/>
            <a:ext cx="6738120" cy="80532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Restore baze podataka</a:t>
            </a:r>
            <a:endParaRPr b="0" lang="en-US" sz="2400" spc="-1" strike="noStrike">
              <a:latin typeface="Arial"/>
            </a:endParaRPr>
          </a:p>
        </p:txBody>
      </p:sp>
      <p:sp>
        <p:nvSpPr>
          <p:cNvPr id="471" name="CustomShape 2"/>
          <p:cNvSpPr/>
          <p:nvPr/>
        </p:nvSpPr>
        <p:spPr>
          <a:xfrm>
            <a:off x="1371600" y="1600200"/>
            <a:ext cx="7543800" cy="3373200"/>
          </a:xfrm>
          <a:prstGeom prst="rect">
            <a:avLst/>
          </a:prstGeom>
          <a:noFill/>
          <a:ln w="0">
            <a:noFill/>
          </a:ln>
        </p:spPr>
        <p:style>
          <a:lnRef idx="0"/>
          <a:fillRef idx="0"/>
          <a:effectRef idx="0"/>
          <a:fontRef idx="minor"/>
        </p:style>
      </p:sp>
      <p:sp>
        <p:nvSpPr>
          <p:cNvPr id="472" name="CustomShape 3"/>
          <p:cNvSpPr/>
          <p:nvPr/>
        </p:nvSpPr>
        <p:spPr>
          <a:xfrm>
            <a:off x="8750520" y="4356360"/>
            <a:ext cx="392040" cy="39204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F4028CCF-7DF2-43D3-8A42-E246907D7D9F}"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473" name="CustomShape 4"/>
          <p:cNvSpPr/>
          <p:nvPr/>
        </p:nvSpPr>
        <p:spPr>
          <a:xfrm>
            <a:off x="8191440" y="636480"/>
            <a:ext cx="319680" cy="31932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
        <p:nvSpPr>
          <p:cNvPr id="474" name="CustomShape 5"/>
          <p:cNvSpPr/>
          <p:nvPr/>
        </p:nvSpPr>
        <p:spPr>
          <a:xfrm>
            <a:off x="1371600" y="3200400"/>
            <a:ext cx="7543800" cy="3429000"/>
          </a:xfrm>
          <a:prstGeom prst="rect">
            <a:avLst/>
          </a:prstGeom>
          <a:noFill/>
          <a:ln w="0">
            <a:noFill/>
          </a:ln>
        </p:spPr>
        <p:style>
          <a:lnRef idx="0"/>
          <a:fillRef idx="0"/>
          <a:effectRef idx="0"/>
          <a:fontRef idx="minor"/>
        </p:style>
      </p:sp>
      <p:sp>
        <p:nvSpPr>
          <p:cNvPr id="475" name="TextShape 6"/>
          <p:cNvSpPr txBox="1"/>
          <p:nvPr/>
        </p:nvSpPr>
        <p:spPr>
          <a:xfrm>
            <a:off x="2286360" y="3657600"/>
            <a:ext cx="5943240" cy="1719360"/>
          </a:xfrm>
          <a:prstGeom prst="rect">
            <a:avLst/>
          </a:prstGeom>
          <a:noFill/>
          <a:ln w="0">
            <a:noFill/>
          </a:ln>
        </p:spPr>
        <p:txBody>
          <a:bodyPr lIns="90000" rIns="90000" tIns="45000" bIns="45000">
            <a:noAutofit/>
          </a:bodyPr>
          <a:p>
            <a:r>
              <a:rPr b="0" lang="sr-Latn-RS" sz="1600" spc="-1" strike="noStrike">
                <a:latin typeface="Barlow"/>
              </a:rPr>
              <a:t>Naredba vraćanja podataka prilikom jednostavnog oporavka</a:t>
            </a:r>
            <a:endParaRPr b="0" lang="en-US" sz="1600" spc="-1" strike="noStrike">
              <a:latin typeface="Arial"/>
            </a:endParaRPr>
          </a:p>
        </p:txBody>
      </p:sp>
      <p:pic>
        <p:nvPicPr>
          <p:cNvPr id="476" name="" descr=""/>
          <p:cNvPicPr/>
          <p:nvPr/>
        </p:nvPicPr>
        <p:blipFill>
          <a:blip r:embed="rId2"/>
          <a:stretch/>
        </p:blipFill>
        <p:spPr>
          <a:xfrm>
            <a:off x="2286360" y="2514600"/>
            <a:ext cx="5943240" cy="822600"/>
          </a:xfrm>
          <a:prstGeom prst="rect">
            <a:avLst/>
          </a:prstGeom>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77" name="CustomShape 1"/>
          <p:cNvSpPr/>
          <p:nvPr/>
        </p:nvSpPr>
        <p:spPr>
          <a:xfrm>
            <a:off x="1182240" y="393480"/>
            <a:ext cx="6738120" cy="80532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Restore baze podataka</a:t>
            </a:r>
            <a:endParaRPr b="0" lang="en-US" sz="2400" spc="-1" strike="noStrike">
              <a:latin typeface="Arial"/>
            </a:endParaRPr>
          </a:p>
        </p:txBody>
      </p:sp>
      <p:sp>
        <p:nvSpPr>
          <p:cNvPr id="478" name="CustomShape 2"/>
          <p:cNvSpPr/>
          <p:nvPr/>
        </p:nvSpPr>
        <p:spPr>
          <a:xfrm>
            <a:off x="1371600" y="1600200"/>
            <a:ext cx="7543800" cy="3373200"/>
          </a:xfrm>
          <a:prstGeom prst="rect">
            <a:avLst/>
          </a:prstGeom>
          <a:noFill/>
          <a:ln w="0">
            <a:noFill/>
          </a:ln>
        </p:spPr>
        <p:style>
          <a:lnRef idx="0"/>
          <a:fillRef idx="0"/>
          <a:effectRef idx="0"/>
          <a:fontRef idx="minor"/>
        </p:style>
      </p:sp>
      <p:sp>
        <p:nvSpPr>
          <p:cNvPr id="479" name="CustomShape 3"/>
          <p:cNvSpPr/>
          <p:nvPr/>
        </p:nvSpPr>
        <p:spPr>
          <a:xfrm>
            <a:off x="8750520" y="4356360"/>
            <a:ext cx="392040" cy="39204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8980EBDA-757C-4F64-AA24-AEA82A4AA7A2}"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480" name="CustomShape 4"/>
          <p:cNvSpPr/>
          <p:nvPr/>
        </p:nvSpPr>
        <p:spPr>
          <a:xfrm>
            <a:off x="8191440" y="636480"/>
            <a:ext cx="319680" cy="31932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
        <p:nvSpPr>
          <p:cNvPr id="481" name="CustomShape 5"/>
          <p:cNvSpPr/>
          <p:nvPr/>
        </p:nvSpPr>
        <p:spPr>
          <a:xfrm>
            <a:off x="1371600" y="3200400"/>
            <a:ext cx="7543800" cy="3429000"/>
          </a:xfrm>
          <a:prstGeom prst="rect">
            <a:avLst/>
          </a:prstGeom>
          <a:noFill/>
          <a:ln w="0">
            <a:noFill/>
          </a:ln>
        </p:spPr>
        <p:style>
          <a:lnRef idx="0"/>
          <a:fillRef idx="0"/>
          <a:effectRef idx="0"/>
          <a:fontRef idx="minor"/>
        </p:style>
      </p:sp>
      <p:sp>
        <p:nvSpPr>
          <p:cNvPr id="482" name="TextShape 6"/>
          <p:cNvSpPr txBox="1"/>
          <p:nvPr/>
        </p:nvSpPr>
        <p:spPr>
          <a:xfrm>
            <a:off x="1600200" y="1828800"/>
            <a:ext cx="6984000" cy="3429000"/>
          </a:xfrm>
          <a:prstGeom prst="rect">
            <a:avLst/>
          </a:prstGeom>
          <a:noFill/>
          <a:ln w="0">
            <a:noFill/>
          </a:ln>
        </p:spPr>
        <p:txBody>
          <a:bodyPr lIns="90000" rIns="90000" tIns="45000" bIns="45000">
            <a:noAutofit/>
          </a:bodyPr>
          <a:p>
            <a:pPr algn="just"/>
            <a:r>
              <a:rPr b="0" lang="sr-Latn-RS" sz="1600" spc="-1" strike="noStrike">
                <a:latin typeface="Barlow"/>
              </a:rPr>
              <a:t>Primer potpunog oporavka: potpuna rezervna kopija baze podataka je napravljena u 14h i 20h, diferencijalna rezervna kopija u 17h, a transaction log backup u 15, 16, 18 i 19h. Problem je nastao u 19h</a:t>
            </a:r>
            <a:r>
              <a:rPr b="0" lang="sr-Latn-RS" sz="1600" spc="-1" strike="noStrike">
                <a:latin typeface="Times New Roman CE"/>
                <a:ea typeface="Times New Roman CE"/>
              </a:rPr>
              <a:t>, što znači da će sve promene između 19</a:t>
            </a:r>
            <a:r>
              <a:rPr b="0" lang="sr-Latn-RS" sz="1600" spc="-1" strike="noStrike">
                <a:latin typeface="Barlow"/>
              </a:rPr>
              <a:t>h i 20h biti izg</a:t>
            </a:r>
            <a:r>
              <a:rPr b="0" lang="sr-Latn-RS" sz="1600" spc="-1" strike="noStrike">
                <a:latin typeface="Times New Roman CE"/>
                <a:ea typeface="Times New Roman CE"/>
              </a:rPr>
              <a:t>ubljene. Najbolji način za </a:t>
            </a:r>
            <a:r>
              <a:rPr b="0" lang="sr-Latn-RS" sz="1600" spc="-1" strike="noStrike">
                <a:latin typeface="Barlow"/>
              </a:rPr>
              <a:t>oporavak</a:t>
            </a:r>
            <a:r>
              <a:rPr b="0" lang="sr-Latn-RS" sz="1600" spc="-1" strike="noStrike">
                <a:latin typeface="Times New Roman CE"/>
                <a:ea typeface="Times New Roman CE"/>
              </a:rPr>
              <a:t> podataka u ovom slučaju jeste vraćanje potpune rezervne kopije (iz 10h), diferencijalne ko</a:t>
            </a:r>
            <a:r>
              <a:rPr b="0" lang="sr-Latn-RS" sz="1600" spc="-1" strike="noStrike">
                <a:latin typeface="Barlow"/>
              </a:rPr>
              <a:t>pije (iz 15h) i rezervne kopije evidencije izvršenih transakcija (18h i 19h).</a:t>
            </a:r>
            <a:endParaRPr b="0" lang="sr-Latn-RS" sz="16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7" name="CustomShape 1"/>
          <p:cNvSpPr/>
          <p:nvPr/>
        </p:nvSpPr>
        <p:spPr>
          <a:xfrm>
            <a:off x="1182240" y="393480"/>
            <a:ext cx="6738120" cy="80532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Uvod</a:t>
            </a:r>
            <a:endParaRPr b="0" lang="en-US" sz="2400" spc="-1" strike="noStrike">
              <a:latin typeface="Arial"/>
            </a:endParaRPr>
          </a:p>
        </p:txBody>
      </p:sp>
      <p:sp>
        <p:nvSpPr>
          <p:cNvPr id="268" name="CustomShape 2"/>
          <p:cNvSpPr/>
          <p:nvPr/>
        </p:nvSpPr>
        <p:spPr>
          <a:xfrm>
            <a:off x="1560240" y="1375200"/>
            <a:ext cx="2783160" cy="337320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600" spc="-1" strike="noStrike">
                <a:solidFill>
                  <a:srgbClr val="434343"/>
                </a:solidFill>
                <a:latin typeface="Barlow"/>
                <a:ea typeface="Barlow"/>
              </a:rPr>
              <a:t>Rezervne kopije podataka se koriste ne samo za vraćanje podataka u slučaju gubitka, već i za kopiranje baze podataka sa jednog servera na drugi, što je korisno za prebacivanje na novi server ili kreiranje testne baze.</a:t>
            </a:r>
            <a:endParaRPr b="0" lang="en-US" sz="1600" spc="-1" strike="noStrike">
              <a:latin typeface="Arial"/>
            </a:endParaRPr>
          </a:p>
          <a:p>
            <a:pPr>
              <a:lnSpc>
                <a:spcPct val="100000"/>
              </a:lnSpc>
              <a:spcBef>
                <a:spcPts val="601"/>
              </a:spcBef>
              <a:tabLst>
                <a:tab algn="l" pos="0"/>
              </a:tabLst>
            </a:pPr>
            <a:r>
              <a:rPr b="0" lang="en" sz="1600" spc="-1" strike="noStrike">
                <a:solidFill>
                  <a:srgbClr val="434343"/>
                </a:solidFill>
                <a:latin typeface="Barlow"/>
                <a:ea typeface="Barlow"/>
              </a:rPr>
              <a:t>Proces vraćanja (restore) uključuje oporavak baze podataka iz rezervne kopije kako bi se baza vratila na prethodno validno stanje.</a:t>
            </a:r>
            <a:endParaRPr b="0" lang="en-US" sz="1600" spc="-1" strike="noStrike">
              <a:latin typeface="Arial"/>
            </a:endParaRPr>
          </a:p>
        </p:txBody>
      </p:sp>
      <p:sp>
        <p:nvSpPr>
          <p:cNvPr id="269" name="CustomShape 3"/>
          <p:cNvSpPr/>
          <p:nvPr/>
        </p:nvSpPr>
        <p:spPr>
          <a:xfrm>
            <a:off x="4313160" y="1375200"/>
            <a:ext cx="2316240" cy="337320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600" spc="-1" strike="noStrike">
                <a:solidFill>
                  <a:srgbClr val="434343"/>
                </a:solidFill>
                <a:latin typeface="Barlow"/>
                <a:ea typeface="Barlow"/>
              </a:rPr>
              <a:t> </a:t>
            </a:r>
            <a:r>
              <a:rPr b="0" lang="en" sz="1600" spc="-1" strike="noStrike">
                <a:solidFill>
                  <a:srgbClr val="434343"/>
                </a:solidFill>
                <a:latin typeface="Barlow"/>
                <a:ea typeface="Barlow"/>
              </a:rPr>
              <a:t>Kreiranje i vraćanje podataka treba prilagoditi specifičnom okruženju i resursima, uz praćenje dobro osmišljene strategije.</a:t>
            </a:r>
            <a:endParaRPr b="0" lang="en-US" sz="1600" spc="-1" strike="noStrike">
              <a:latin typeface="Arial"/>
            </a:endParaRPr>
          </a:p>
          <a:p>
            <a:pPr>
              <a:lnSpc>
                <a:spcPct val="100000"/>
              </a:lnSpc>
              <a:spcBef>
                <a:spcPts val="601"/>
              </a:spcBef>
              <a:tabLst>
                <a:tab algn="l" pos="0"/>
              </a:tabLst>
            </a:pPr>
            <a:r>
              <a:rPr b="0" lang="en" sz="1600" spc="-1" strike="noStrike">
                <a:solidFill>
                  <a:srgbClr val="434343"/>
                </a:solidFill>
                <a:latin typeface="Barlow"/>
                <a:ea typeface="Barlow"/>
              </a:rPr>
              <a:t>Efikasna strategija treba da definiše tip i učestalost rezervnih kopija, potrebnu brzinu hardvera, način testiranja kopija, kao i sigurno čuvanje.</a:t>
            </a:r>
            <a:endParaRPr b="0" lang="en-US" sz="1600" spc="-1" strike="noStrike">
              <a:latin typeface="Arial"/>
            </a:endParaRPr>
          </a:p>
        </p:txBody>
      </p:sp>
      <p:sp>
        <p:nvSpPr>
          <p:cNvPr id="270" name="CustomShape 4"/>
          <p:cNvSpPr/>
          <p:nvPr/>
        </p:nvSpPr>
        <p:spPr>
          <a:xfrm>
            <a:off x="6432840" y="1375200"/>
            <a:ext cx="2711160" cy="337320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600" spc="-1" strike="noStrike">
                <a:solidFill>
                  <a:srgbClr val="434343"/>
                </a:solidFill>
                <a:latin typeface="Barlow"/>
                <a:ea typeface="Barlow"/>
              </a:rPr>
              <a:t>Strategija za restore treba da definiše odgovornosti, postupak vraćanja, i testiranje procesa kako bi se osigurala dostupnost i minimiziranje gubitka podataka.</a:t>
            </a:r>
            <a:endParaRPr b="0" lang="en-US" sz="1600" spc="-1" strike="noStrike">
              <a:latin typeface="Arial"/>
            </a:endParaRPr>
          </a:p>
          <a:p>
            <a:pPr>
              <a:lnSpc>
                <a:spcPct val="100000"/>
              </a:lnSpc>
              <a:spcBef>
                <a:spcPts val="601"/>
              </a:spcBef>
              <a:tabLst>
                <a:tab algn="l" pos="0"/>
              </a:tabLst>
            </a:pPr>
            <a:r>
              <a:rPr b="0" lang="en" sz="1600" spc="-1" strike="noStrike">
                <a:solidFill>
                  <a:srgbClr val="434343"/>
                </a:solidFill>
                <a:latin typeface="Barlow"/>
                <a:ea typeface="Barlow"/>
              </a:rPr>
              <a:t>Planiranje efikasne strategije uključuje razmatranje zahteva za sigurnost, učestalost pristupa, obim baze podataka, raspoložive resurse i budžet. </a:t>
            </a:r>
            <a:endParaRPr b="0" lang="en-US" sz="1600" spc="-1" strike="noStrike">
              <a:latin typeface="Arial"/>
            </a:endParaRPr>
          </a:p>
          <a:p>
            <a:pPr>
              <a:lnSpc>
                <a:spcPct val="100000"/>
              </a:lnSpc>
              <a:spcBef>
                <a:spcPts val="601"/>
              </a:spcBef>
              <a:tabLst>
                <a:tab algn="l" pos="0"/>
              </a:tabLst>
            </a:pPr>
            <a:endParaRPr b="0" lang="en-US" sz="1600" spc="-1" strike="noStrike">
              <a:latin typeface="Arial"/>
            </a:endParaRPr>
          </a:p>
        </p:txBody>
      </p:sp>
      <p:sp>
        <p:nvSpPr>
          <p:cNvPr id="271" name="CustomShape 5"/>
          <p:cNvSpPr/>
          <p:nvPr/>
        </p:nvSpPr>
        <p:spPr>
          <a:xfrm>
            <a:off x="8750520" y="4356360"/>
            <a:ext cx="392040" cy="39204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64437032-1FC7-43B7-9ABF-785DFFE0B1A5}"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272" name="CustomShape 6"/>
          <p:cNvSpPr/>
          <p:nvPr/>
        </p:nvSpPr>
        <p:spPr>
          <a:xfrm>
            <a:off x="8191440" y="636480"/>
            <a:ext cx="319680" cy="31932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83" name="CustomShape 1"/>
          <p:cNvSpPr/>
          <p:nvPr/>
        </p:nvSpPr>
        <p:spPr>
          <a:xfrm>
            <a:off x="1182240" y="393480"/>
            <a:ext cx="6738120" cy="80532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Restore baze podataka</a:t>
            </a:r>
            <a:endParaRPr b="0" lang="en-US" sz="2400" spc="-1" strike="noStrike">
              <a:latin typeface="Arial"/>
            </a:endParaRPr>
          </a:p>
        </p:txBody>
      </p:sp>
      <p:sp>
        <p:nvSpPr>
          <p:cNvPr id="484" name="CustomShape 2"/>
          <p:cNvSpPr/>
          <p:nvPr/>
        </p:nvSpPr>
        <p:spPr>
          <a:xfrm>
            <a:off x="1371600" y="1600200"/>
            <a:ext cx="7543800" cy="3373200"/>
          </a:xfrm>
          <a:prstGeom prst="rect">
            <a:avLst/>
          </a:prstGeom>
          <a:noFill/>
          <a:ln w="0">
            <a:noFill/>
          </a:ln>
        </p:spPr>
        <p:style>
          <a:lnRef idx="0"/>
          <a:fillRef idx="0"/>
          <a:effectRef idx="0"/>
          <a:fontRef idx="minor"/>
        </p:style>
      </p:sp>
      <p:sp>
        <p:nvSpPr>
          <p:cNvPr id="485" name="CustomShape 3"/>
          <p:cNvSpPr/>
          <p:nvPr/>
        </p:nvSpPr>
        <p:spPr>
          <a:xfrm>
            <a:off x="8750520" y="4356360"/>
            <a:ext cx="392040" cy="39204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D92F5CED-71BC-4CF4-AC9F-7A77234CFDFB}"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486" name="CustomShape 4"/>
          <p:cNvSpPr/>
          <p:nvPr/>
        </p:nvSpPr>
        <p:spPr>
          <a:xfrm>
            <a:off x="8191440" y="636480"/>
            <a:ext cx="319680" cy="31932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
        <p:nvSpPr>
          <p:cNvPr id="487" name="CustomShape 5"/>
          <p:cNvSpPr/>
          <p:nvPr/>
        </p:nvSpPr>
        <p:spPr>
          <a:xfrm>
            <a:off x="1371600" y="3200400"/>
            <a:ext cx="7543800" cy="3429000"/>
          </a:xfrm>
          <a:prstGeom prst="rect">
            <a:avLst/>
          </a:prstGeom>
          <a:noFill/>
          <a:ln w="0">
            <a:noFill/>
          </a:ln>
        </p:spPr>
        <p:style>
          <a:lnRef idx="0"/>
          <a:fillRef idx="0"/>
          <a:effectRef idx="0"/>
          <a:fontRef idx="minor"/>
        </p:style>
      </p:sp>
      <p:sp>
        <p:nvSpPr>
          <p:cNvPr id="488" name="TextShape 6"/>
          <p:cNvSpPr txBox="1"/>
          <p:nvPr/>
        </p:nvSpPr>
        <p:spPr>
          <a:xfrm>
            <a:off x="5943600" y="2514600"/>
            <a:ext cx="3657240" cy="1719360"/>
          </a:xfrm>
          <a:prstGeom prst="rect">
            <a:avLst/>
          </a:prstGeom>
          <a:noFill/>
          <a:ln w="0">
            <a:noFill/>
          </a:ln>
        </p:spPr>
        <p:txBody>
          <a:bodyPr lIns="90000" rIns="90000" tIns="45000" bIns="45000">
            <a:noAutofit/>
          </a:bodyPr>
          <a:p>
            <a:r>
              <a:rPr b="0" lang="sr-Latn-RS" sz="1600" spc="-1" strike="noStrike">
                <a:latin typeface="Barlow"/>
              </a:rPr>
              <a:t>Raspored pravljenja backup-a i nastanak problema</a:t>
            </a:r>
            <a:endParaRPr b="0" lang="en-US" sz="1600" spc="-1" strike="noStrike">
              <a:latin typeface="Arial"/>
            </a:endParaRPr>
          </a:p>
        </p:txBody>
      </p:sp>
      <p:pic>
        <p:nvPicPr>
          <p:cNvPr id="489" name="" descr=""/>
          <p:cNvPicPr/>
          <p:nvPr/>
        </p:nvPicPr>
        <p:blipFill>
          <a:blip r:embed="rId2"/>
          <a:stretch/>
        </p:blipFill>
        <p:spPr>
          <a:xfrm>
            <a:off x="2057400" y="1371600"/>
            <a:ext cx="3516480" cy="3724560"/>
          </a:xfrm>
          <a:prstGeom prst="rect">
            <a:avLst/>
          </a:prstGeom>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90" name="CustomShape 1"/>
          <p:cNvSpPr/>
          <p:nvPr/>
        </p:nvSpPr>
        <p:spPr>
          <a:xfrm>
            <a:off x="1182240" y="393480"/>
            <a:ext cx="6738120" cy="80532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Restore baze podataka</a:t>
            </a:r>
            <a:endParaRPr b="0" lang="en-US" sz="2400" spc="-1" strike="noStrike">
              <a:latin typeface="Arial"/>
            </a:endParaRPr>
          </a:p>
        </p:txBody>
      </p:sp>
      <p:sp>
        <p:nvSpPr>
          <p:cNvPr id="491" name="CustomShape 2"/>
          <p:cNvSpPr/>
          <p:nvPr/>
        </p:nvSpPr>
        <p:spPr>
          <a:xfrm>
            <a:off x="1371600" y="1600200"/>
            <a:ext cx="7543800" cy="3373200"/>
          </a:xfrm>
          <a:prstGeom prst="rect">
            <a:avLst/>
          </a:prstGeom>
          <a:noFill/>
          <a:ln w="0">
            <a:noFill/>
          </a:ln>
        </p:spPr>
        <p:style>
          <a:lnRef idx="0"/>
          <a:fillRef idx="0"/>
          <a:effectRef idx="0"/>
          <a:fontRef idx="minor"/>
        </p:style>
      </p:sp>
      <p:sp>
        <p:nvSpPr>
          <p:cNvPr id="492" name="CustomShape 3"/>
          <p:cNvSpPr/>
          <p:nvPr/>
        </p:nvSpPr>
        <p:spPr>
          <a:xfrm>
            <a:off x="8750520" y="4356360"/>
            <a:ext cx="392040" cy="39204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1AB4FEAA-DCB4-48BC-8C4D-FC9AA3C8BAC4}"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493" name="CustomShape 4"/>
          <p:cNvSpPr/>
          <p:nvPr/>
        </p:nvSpPr>
        <p:spPr>
          <a:xfrm>
            <a:off x="8191440" y="636480"/>
            <a:ext cx="319680" cy="31932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
        <p:nvSpPr>
          <p:cNvPr id="494" name="CustomShape 5"/>
          <p:cNvSpPr/>
          <p:nvPr/>
        </p:nvSpPr>
        <p:spPr>
          <a:xfrm>
            <a:off x="1371600" y="3200400"/>
            <a:ext cx="7543800" cy="3429000"/>
          </a:xfrm>
          <a:prstGeom prst="rect">
            <a:avLst/>
          </a:prstGeom>
          <a:noFill/>
          <a:ln w="0">
            <a:noFill/>
          </a:ln>
        </p:spPr>
        <p:style>
          <a:lnRef idx="0"/>
          <a:fillRef idx="0"/>
          <a:effectRef idx="0"/>
          <a:fontRef idx="minor"/>
        </p:style>
      </p:sp>
      <p:sp>
        <p:nvSpPr>
          <p:cNvPr id="495" name="TextShape 6"/>
          <p:cNvSpPr txBox="1"/>
          <p:nvPr/>
        </p:nvSpPr>
        <p:spPr>
          <a:xfrm>
            <a:off x="2286360" y="3657600"/>
            <a:ext cx="5943240" cy="1719360"/>
          </a:xfrm>
          <a:prstGeom prst="rect">
            <a:avLst/>
          </a:prstGeom>
          <a:noFill/>
          <a:ln w="0">
            <a:noFill/>
          </a:ln>
        </p:spPr>
        <p:txBody>
          <a:bodyPr lIns="90000" rIns="90000" tIns="45000" bIns="45000">
            <a:noAutofit/>
          </a:bodyPr>
          <a:p>
            <a:r>
              <a:rPr b="0" lang="sr-Latn-RS" sz="1600" spc="-1" strike="noStrike">
                <a:latin typeface="Barlow"/>
              </a:rPr>
              <a:t>Naredba vraćanja podataka prilikom potpunog oporavka</a:t>
            </a:r>
            <a:endParaRPr b="0" lang="en-US" sz="1600" spc="-1" strike="noStrike">
              <a:latin typeface="Arial"/>
            </a:endParaRPr>
          </a:p>
        </p:txBody>
      </p:sp>
      <p:pic>
        <p:nvPicPr>
          <p:cNvPr id="496" name="" descr=""/>
          <p:cNvPicPr/>
          <p:nvPr/>
        </p:nvPicPr>
        <p:blipFill>
          <a:blip r:embed="rId2"/>
          <a:stretch/>
        </p:blipFill>
        <p:spPr>
          <a:xfrm>
            <a:off x="2111040" y="1600200"/>
            <a:ext cx="5889960" cy="1782720"/>
          </a:xfrm>
          <a:prstGeom prst="rect">
            <a:avLst/>
          </a:prstGeom>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97" name="CustomShape 1"/>
          <p:cNvSpPr/>
          <p:nvPr/>
        </p:nvSpPr>
        <p:spPr>
          <a:xfrm>
            <a:off x="1182240" y="393480"/>
            <a:ext cx="6738120" cy="80532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Restore baze podataka</a:t>
            </a:r>
            <a:endParaRPr b="0" lang="en-US" sz="2400" spc="-1" strike="noStrike">
              <a:latin typeface="Arial"/>
            </a:endParaRPr>
          </a:p>
        </p:txBody>
      </p:sp>
      <p:sp>
        <p:nvSpPr>
          <p:cNvPr id="498" name="CustomShape 2"/>
          <p:cNvSpPr/>
          <p:nvPr/>
        </p:nvSpPr>
        <p:spPr>
          <a:xfrm>
            <a:off x="1371600" y="1600200"/>
            <a:ext cx="7543800" cy="3373200"/>
          </a:xfrm>
          <a:prstGeom prst="rect">
            <a:avLst/>
          </a:prstGeom>
          <a:noFill/>
          <a:ln w="0">
            <a:noFill/>
          </a:ln>
        </p:spPr>
        <p:style>
          <a:lnRef idx="0"/>
          <a:fillRef idx="0"/>
          <a:effectRef idx="0"/>
          <a:fontRef idx="minor"/>
        </p:style>
      </p:sp>
      <p:sp>
        <p:nvSpPr>
          <p:cNvPr id="499" name="CustomShape 3"/>
          <p:cNvSpPr/>
          <p:nvPr/>
        </p:nvSpPr>
        <p:spPr>
          <a:xfrm>
            <a:off x="8750520" y="4356360"/>
            <a:ext cx="392040" cy="39204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D284BDAA-636B-422E-BC2B-C925C47C9C45}"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500" name="CustomShape 4"/>
          <p:cNvSpPr/>
          <p:nvPr/>
        </p:nvSpPr>
        <p:spPr>
          <a:xfrm>
            <a:off x="8191440" y="636480"/>
            <a:ext cx="319680" cy="31932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
        <p:nvSpPr>
          <p:cNvPr id="501" name="CustomShape 5"/>
          <p:cNvSpPr/>
          <p:nvPr/>
        </p:nvSpPr>
        <p:spPr>
          <a:xfrm>
            <a:off x="1371600" y="3200400"/>
            <a:ext cx="7543800" cy="3429000"/>
          </a:xfrm>
          <a:prstGeom prst="rect">
            <a:avLst/>
          </a:prstGeom>
          <a:noFill/>
          <a:ln w="0">
            <a:noFill/>
          </a:ln>
        </p:spPr>
        <p:style>
          <a:lnRef idx="0"/>
          <a:fillRef idx="0"/>
          <a:effectRef idx="0"/>
          <a:fontRef idx="minor"/>
        </p:style>
      </p:sp>
      <p:sp>
        <p:nvSpPr>
          <p:cNvPr id="502" name="TextShape 6"/>
          <p:cNvSpPr txBox="1"/>
          <p:nvPr/>
        </p:nvSpPr>
        <p:spPr>
          <a:xfrm>
            <a:off x="1702800" y="1544400"/>
            <a:ext cx="6984000" cy="969480"/>
          </a:xfrm>
          <a:prstGeom prst="rect">
            <a:avLst/>
          </a:prstGeom>
          <a:noFill/>
          <a:ln w="0">
            <a:noFill/>
          </a:ln>
        </p:spPr>
        <p:txBody>
          <a:bodyPr lIns="90000" rIns="90000" tIns="45000" bIns="45000">
            <a:noAutofit/>
          </a:bodyPr>
          <a:p>
            <a:pPr>
              <a:lnSpc>
                <a:spcPct val="108000"/>
              </a:lnSpc>
              <a:spcAft>
                <a:spcPts val="799"/>
              </a:spcAft>
            </a:pPr>
            <a:r>
              <a:rPr b="0" lang="sr-Latn-RS" sz="1600" spc="-1" strike="noStrike">
                <a:latin typeface="Barlow"/>
              </a:rPr>
              <a:t>Restore </a:t>
            </a:r>
            <a:r>
              <a:rPr b="0" lang="sr-Latn-RS" sz="1600" spc="-1" strike="noStrike">
                <a:latin typeface="Barlow"/>
                <a:ea typeface="Times New Roman CE"/>
              </a:rPr>
              <a:t>je moguće izvršiti i pomoć</a:t>
            </a:r>
            <a:r>
              <a:rPr b="0" lang="sr-Latn-RS" sz="1600" spc="-1" strike="noStrike">
                <a:latin typeface="Barlow"/>
              </a:rPr>
              <a:t>u </a:t>
            </a:r>
            <a:r>
              <a:rPr b="0" i="1" lang="sr-Latn-RS" sz="1600" spc="-1" strike="noStrike">
                <a:latin typeface="Barlow"/>
              </a:rPr>
              <a:t>SQL Server Management Studio</a:t>
            </a:r>
            <a:r>
              <a:rPr b="0" lang="sr-Latn-RS" sz="1600" spc="-1" strike="noStrike">
                <a:latin typeface="Barlow"/>
              </a:rPr>
              <a:t>-a </a:t>
            </a:r>
            <a:br/>
            <a:r>
              <a:rPr b="0" lang="sr-Latn-RS" sz="1600" spc="-1" strike="noStrike">
                <a:latin typeface="Barlow"/>
              </a:rPr>
              <a:t>(</a:t>
            </a:r>
            <a:r>
              <a:rPr b="0" i="1" lang="sr-Latn-RS" sz="1600" spc="-1" strike="noStrike">
                <a:latin typeface="Barlow"/>
              </a:rPr>
              <a:t>Database </a:t>
            </a:r>
            <a:r>
              <a:rPr b="0" i="1" lang="sr-Latn-RS" sz="1600" spc="-1" strike="noStrike">
                <a:latin typeface="Barlow"/>
                <a:ea typeface="Times New Roman"/>
              </a:rPr>
              <a:t> </a:t>
            </a:r>
            <a:r>
              <a:rPr b="0" i="1" lang="sr-Latn-RS" sz="1600" spc="-1" strike="noStrike">
                <a:latin typeface="Barlow"/>
              </a:rPr>
              <a:t>Tasks </a:t>
            </a:r>
            <a:r>
              <a:rPr b="0" i="1" lang="sr-Latn-RS" sz="1600" spc="-1" strike="noStrike">
                <a:latin typeface="Barlow"/>
                <a:ea typeface="Times New Roman"/>
              </a:rPr>
              <a:t> </a:t>
            </a:r>
            <a:r>
              <a:rPr b="0" i="1" lang="sr-Latn-RS" sz="1600" spc="-1" strike="noStrike">
                <a:latin typeface="Barlow"/>
              </a:rPr>
              <a:t>Restore</a:t>
            </a:r>
            <a:r>
              <a:rPr b="0" lang="sr-Latn-RS" sz="1600" spc="-1" strike="noStrike">
                <a:latin typeface="Barlow"/>
              </a:rPr>
              <a:t>), izborom vrste restore procesa, zatim </a:t>
            </a:r>
            <a:r>
              <a:rPr b="0" lang="sr-Latn-RS" sz="1600" spc="-1" strike="noStrike">
                <a:latin typeface="Barlow"/>
                <a:ea typeface="Times New Roman CE"/>
              </a:rPr>
              <a:t>vrste backup-a koji koristimo za vraćanje podataka</a:t>
            </a:r>
            <a:r>
              <a:rPr b="0" lang="sr-Latn-RS" sz="1600" spc="-1" strike="noStrike">
                <a:latin typeface="Barlow"/>
                <a:ea typeface="Microsoft YaHei"/>
              </a:rPr>
              <a:t> </a:t>
            </a:r>
            <a:endParaRPr b="0" lang="sr-Latn-RS" sz="1600" spc="-1" strike="noStrike">
              <a:latin typeface="Barlow"/>
            </a:endParaRPr>
          </a:p>
        </p:txBody>
      </p:sp>
      <p:pic>
        <p:nvPicPr>
          <p:cNvPr id="503" name="" descr=""/>
          <p:cNvPicPr/>
          <p:nvPr/>
        </p:nvPicPr>
        <p:blipFill>
          <a:blip r:embed="rId2"/>
          <a:stretch/>
        </p:blipFill>
        <p:spPr>
          <a:xfrm>
            <a:off x="3208320" y="2575800"/>
            <a:ext cx="3421080" cy="1996200"/>
          </a:xfrm>
          <a:prstGeom prst="rect">
            <a:avLst/>
          </a:prstGeom>
          <a:ln w="0">
            <a:noFill/>
          </a:ln>
        </p:spPr>
      </p:pic>
      <p:sp>
        <p:nvSpPr>
          <p:cNvPr id="504" name="TextShape 7"/>
          <p:cNvSpPr txBox="1"/>
          <p:nvPr/>
        </p:nvSpPr>
        <p:spPr>
          <a:xfrm>
            <a:off x="6400800" y="3373200"/>
            <a:ext cx="2514600" cy="741600"/>
          </a:xfrm>
          <a:prstGeom prst="rect">
            <a:avLst/>
          </a:prstGeom>
          <a:noFill/>
          <a:ln w="0">
            <a:noFill/>
          </a:ln>
        </p:spPr>
        <p:txBody>
          <a:bodyPr lIns="90000" rIns="90000" tIns="45000" bIns="45000">
            <a:noAutofit/>
          </a:bodyPr>
          <a:p>
            <a:pPr>
              <a:lnSpc>
                <a:spcPct val="108000"/>
              </a:lnSpc>
              <a:spcAft>
                <a:spcPts val="799"/>
              </a:spcAft>
            </a:pPr>
            <a:r>
              <a:rPr b="0" lang="sr-Latn-RS" sz="1600" spc="-1" strike="noStrike">
                <a:latin typeface="Barlow"/>
              </a:rPr>
              <a:t>Restore baze podataka </a:t>
            </a:r>
            <a:endParaRPr b="0" lang="sr-Latn-RS" sz="1600" spc="-1" strike="noStrike">
              <a:latin typeface="Barlow"/>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05" name="CustomShape 1"/>
          <p:cNvSpPr/>
          <p:nvPr/>
        </p:nvSpPr>
        <p:spPr>
          <a:xfrm>
            <a:off x="1182240" y="393480"/>
            <a:ext cx="6738120" cy="80532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Restore baze podataka</a:t>
            </a:r>
            <a:endParaRPr b="0" lang="en-US" sz="2400" spc="-1" strike="noStrike">
              <a:latin typeface="Arial"/>
            </a:endParaRPr>
          </a:p>
        </p:txBody>
      </p:sp>
      <p:sp>
        <p:nvSpPr>
          <p:cNvPr id="506" name="CustomShape 2"/>
          <p:cNvSpPr/>
          <p:nvPr/>
        </p:nvSpPr>
        <p:spPr>
          <a:xfrm>
            <a:off x="1371600" y="1600200"/>
            <a:ext cx="7543800" cy="3373200"/>
          </a:xfrm>
          <a:prstGeom prst="rect">
            <a:avLst/>
          </a:prstGeom>
          <a:noFill/>
          <a:ln w="0">
            <a:noFill/>
          </a:ln>
        </p:spPr>
        <p:style>
          <a:lnRef idx="0"/>
          <a:fillRef idx="0"/>
          <a:effectRef idx="0"/>
          <a:fontRef idx="minor"/>
        </p:style>
      </p:sp>
      <p:sp>
        <p:nvSpPr>
          <p:cNvPr id="507" name="CustomShape 3"/>
          <p:cNvSpPr/>
          <p:nvPr/>
        </p:nvSpPr>
        <p:spPr>
          <a:xfrm>
            <a:off x="8750520" y="4356360"/>
            <a:ext cx="392040" cy="39204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97C69CA9-A924-4DAC-9C69-263EFB8CAB48}"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508" name="CustomShape 4"/>
          <p:cNvSpPr/>
          <p:nvPr/>
        </p:nvSpPr>
        <p:spPr>
          <a:xfrm>
            <a:off x="8191440" y="636480"/>
            <a:ext cx="319680" cy="31932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
        <p:nvSpPr>
          <p:cNvPr id="509" name="CustomShape 5"/>
          <p:cNvSpPr/>
          <p:nvPr/>
        </p:nvSpPr>
        <p:spPr>
          <a:xfrm>
            <a:off x="1371600" y="3200400"/>
            <a:ext cx="7543800" cy="3429000"/>
          </a:xfrm>
          <a:prstGeom prst="rect">
            <a:avLst/>
          </a:prstGeom>
          <a:noFill/>
          <a:ln w="0">
            <a:noFill/>
          </a:ln>
        </p:spPr>
        <p:style>
          <a:lnRef idx="0"/>
          <a:fillRef idx="0"/>
          <a:effectRef idx="0"/>
          <a:fontRef idx="minor"/>
        </p:style>
      </p:sp>
      <p:sp>
        <p:nvSpPr>
          <p:cNvPr id="510" name="TextShape 6"/>
          <p:cNvSpPr txBox="1"/>
          <p:nvPr/>
        </p:nvSpPr>
        <p:spPr>
          <a:xfrm>
            <a:off x="6400800" y="3373200"/>
            <a:ext cx="2514600" cy="741600"/>
          </a:xfrm>
          <a:prstGeom prst="rect">
            <a:avLst/>
          </a:prstGeom>
          <a:noFill/>
          <a:ln w="0">
            <a:noFill/>
          </a:ln>
        </p:spPr>
        <p:txBody>
          <a:bodyPr lIns="90000" rIns="90000" tIns="45000" bIns="45000">
            <a:noAutofit/>
          </a:bodyPr>
          <a:p>
            <a:pPr>
              <a:lnSpc>
                <a:spcPct val="108000"/>
              </a:lnSpc>
              <a:spcAft>
                <a:spcPts val="799"/>
              </a:spcAft>
            </a:pPr>
            <a:r>
              <a:rPr b="0" lang="sr-Latn-RS" sz="1600" spc="-1" strike="noStrike">
                <a:latin typeface="Barlow"/>
              </a:rPr>
              <a:t>Restore baze podataka </a:t>
            </a:r>
            <a:endParaRPr b="0" lang="sr-Latn-RS" sz="1600" spc="-1" strike="noStrike">
              <a:latin typeface="Barlow"/>
            </a:endParaRPr>
          </a:p>
        </p:txBody>
      </p:sp>
      <p:pic>
        <p:nvPicPr>
          <p:cNvPr id="511" name="" descr=""/>
          <p:cNvPicPr/>
          <p:nvPr/>
        </p:nvPicPr>
        <p:blipFill>
          <a:blip r:embed="rId2"/>
          <a:stretch/>
        </p:blipFill>
        <p:spPr>
          <a:xfrm>
            <a:off x="1675080" y="1371600"/>
            <a:ext cx="4725720" cy="3601800"/>
          </a:xfrm>
          <a:prstGeom prst="rect">
            <a:avLst/>
          </a:prstGeom>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12" name="CustomShape 1"/>
          <p:cNvSpPr/>
          <p:nvPr/>
        </p:nvSpPr>
        <p:spPr>
          <a:xfrm>
            <a:off x="1182240" y="393480"/>
            <a:ext cx="6738120" cy="80532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Planovi za oporavak od katastrofe</a:t>
            </a:r>
            <a:endParaRPr b="0" lang="en-US" sz="2400" spc="-1" strike="noStrike">
              <a:latin typeface="Arial"/>
            </a:endParaRPr>
          </a:p>
        </p:txBody>
      </p:sp>
      <p:sp>
        <p:nvSpPr>
          <p:cNvPr id="513" name="CustomShape 2"/>
          <p:cNvSpPr/>
          <p:nvPr/>
        </p:nvSpPr>
        <p:spPr>
          <a:xfrm>
            <a:off x="1371600" y="1600200"/>
            <a:ext cx="7543800" cy="3373200"/>
          </a:xfrm>
          <a:prstGeom prst="rect">
            <a:avLst/>
          </a:prstGeom>
          <a:noFill/>
          <a:ln w="0">
            <a:noFill/>
          </a:ln>
        </p:spPr>
        <p:style>
          <a:lnRef idx="0"/>
          <a:fillRef idx="0"/>
          <a:effectRef idx="0"/>
          <a:fontRef idx="minor"/>
        </p:style>
      </p:sp>
      <p:sp>
        <p:nvSpPr>
          <p:cNvPr id="514" name="CustomShape 3"/>
          <p:cNvSpPr/>
          <p:nvPr/>
        </p:nvSpPr>
        <p:spPr>
          <a:xfrm>
            <a:off x="8750520" y="4356360"/>
            <a:ext cx="392040" cy="39204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FCE07241-1B56-49CD-9B41-348EB905229F}"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515" name="CustomShape 4"/>
          <p:cNvSpPr/>
          <p:nvPr/>
        </p:nvSpPr>
        <p:spPr>
          <a:xfrm>
            <a:off x="8191440" y="636480"/>
            <a:ext cx="319680" cy="31932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
        <p:nvSpPr>
          <p:cNvPr id="516" name="CustomShape 5"/>
          <p:cNvSpPr/>
          <p:nvPr/>
        </p:nvSpPr>
        <p:spPr>
          <a:xfrm>
            <a:off x="1371600" y="3200400"/>
            <a:ext cx="7543800" cy="3429000"/>
          </a:xfrm>
          <a:prstGeom prst="rect">
            <a:avLst/>
          </a:prstGeom>
          <a:noFill/>
          <a:ln w="0">
            <a:noFill/>
          </a:ln>
        </p:spPr>
        <p:style>
          <a:lnRef idx="0"/>
          <a:fillRef idx="0"/>
          <a:effectRef idx="0"/>
          <a:fontRef idx="minor"/>
        </p:style>
      </p:sp>
      <p:sp>
        <p:nvSpPr>
          <p:cNvPr id="517" name="TextShape 6"/>
          <p:cNvSpPr txBox="1"/>
          <p:nvPr/>
        </p:nvSpPr>
        <p:spPr>
          <a:xfrm>
            <a:off x="1702800" y="1714680"/>
            <a:ext cx="6984000" cy="3429000"/>
          </a:xfrm>
          <a:prstGeom prst="rect">
            <a:avLst/>
          </a:prstGeom>
          <a:noFill/>
          <a:ln w="0">
            <a:noFill/>
          </a:ln>
        </p:spPr>
        <p:txBody>
          <a:bodyPr lIns="90000" rIns="90000" tIns="45000" bIns="45000">
            <a:noAutofit/>
          </a:bodyPr>
          <a:p>
            <a:pPr algn="just"/>
            <a:r>
              <a:rPr b="0" lang="sr-Latn-RS" sz="1600" spc="-1" strike="noStrike">
                <a:latin typeface="Barlow"/>
              </a:rPr>
              <a:t>Planovi za oporavak od katastrofe (DRP) ključni su za zaštitu podataka i kontinuitet poslovanja. Oni omogućavaju brz i efikasan povratak sistema nakon ozbiljnih kvarova, prirodnih nepogoda, ljudskih grešaka ili drugih nepredviđenih događaja. Prvi korak u izradi DRP-a je procena rizika, koja uključuje identifikaciju pretnji poput prirodnih katastrofa, tehničkih kvarova, ljudskih grešaka i sajber pretnji. Nakon toga, postavljaju se ciljevi oporavka, uključujući ciljeve oporavka podataka (RPO) i ciljeve vremena oporavka (RTO). RPO definiše maksimalni prihvatljiv period gubitka podataka, dok RTO predstavlja maksimalno vreme za vraćanje sistema u funkciju. Implementacija DRP-a pomaže u minimiziranju prekida rada, zaštiti podataka i brzom povratku u normalan rad nakon katastrofe.</a:t>
            </a:r>
            <a:endParaRPr b="0" lang="sr-Latn-RS" sz="16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18" name="CustomShape 1"/>
          <p:cNvSpPr/>
          <p:nvPr/>
        </p:nvSpPr>
        <p:spPr>
          <a:xfrm>
            <a:off x="1182240" y="393480"/>
            <a:ext cx="6738120" cy="80532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Zaključak</a:t>
            </a:r>
            <a:endParaRPr b="0" lang="en-US" sz="2400" spc="-1" strike="noStrike">
              <a:latin typeface="Arial"/>
            </a:endParaRPr>
          </a:p>
        </p:txBody>
      </p:sp>
      <p:sp>
        <p:nvSpPr>
          <p:cNvPr id="519" name="CustomShape 2"/>
          <p:cNvSpPr/>
          <p:nvPr/>
        </p:nvSpPr>
        <p:spPr>
          <a:xfrm>
            <a:off x="1371600" y="1600200"/>
            <a:ext cx="7543800" cy="3373200"/>
          </a:xfrm>
          <a:prstGeom prst="rect">
            <a:avLst/>
          </a:prstGeom>
          <a:noFill/>
          <a:ln w="0">
            <a:noFill/>
          </a:ln>
        </p:spPr>
        <p:style>
          <a:lnRef idx="0"/>
          <a:fillRef idx="0"/>
          <a:effectRef idx="0"/>
          <a:fontRef idx="minor"/>
        </p:style>
      </p:sp>
      <p:sp>
        <p:nvSpPr>
          <p:cNvPr id="520" name="CustomShape 3"/>
          <p:cNvSpPr/>
          <p:nvPr/>
        </p:nvSpPr>
        <p:spPr>
          <a:xfrm>
            <a:off x="8750520" y="4356360"/>
            <a:ext cx="392040" cy="39204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427FA39A-CE45-4472-B042-83816F3C59DA}"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521" name="CustomShape 4"/>
          <p:cNvSpPr/>
          <p:nvPr/>
        </p:nvSpPr>
        <p:spPr>
          <a:xfrm>
            <a:off x="8191440" y="636480"/>
            <a:ext cx="319680" cy="31932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
        <p:nvSpPr>
          <p:cNvPr id="522" name="CustomShape 5"/>
          <p:cNvSpPr/>
          <p:nvPr/>
        </p:nvSpPr>
        <p:spPr>
          <a:xfrm>
            <a:off x="1371600" y="3200400"/>
            <a:ext cx="7543800" cy="3429000"/>
          </a:xfrm>
          <a:prstGeom prst="rect">
            <a:avLst/>
          </a:prstGeom>
          <a:noFill/>
          <a:ln w="0">
            <a:noFill/>
          </a:ln>
        </p:spPr>
        <p:style>
          <a:lnRef idx="0"/>
          <a:fillRef idx="0"/>
          <a:effectRef idx="0"/>
          <a:fontRef idx="minor"/>
        </p:style>
      </p:sp>
      <p:sp>
        <p:nvSpPr>
          <p:cNvPr id="523" name="TextShape 6"/>
          <p:cNvSpPr txBox="1"/>
          <p:nvPr/>
        </p:nvSpPr>
        <p:spPr>
          <a:xfrm>
            <a:off x="1600200" y="1143000"/>
            <a:ext cx="6984000" cy="3890520"/>
          </a:xfrm>
          <a:prstGeom prst="rect">
            <a:avLst/>
          </a:prstGeom>
          <a:noFill/>
          <a:ln w="0">
            <a:noFill/>
          </a:ln>
        </p:spPr>
        <p:txBody>
          <a:bodyPr lIns="90000" rIns="90000" tIns="45000" bIns="45000">
            <a:noAutofit/>
          </a:bodyPr>
          <a:p>
            <a:pPr algn="just"/>
            <a:r>
              <a:rPr b="0" lang="sr-Latn-RS" sz="1600" spc="-1" strike="noStrike">
                <a:latin typeface="Barlow"/>
              </a:rPr>
              <a:t>Backup i restore procesi u sistemima za upravljanje bazama podataka (DBMS) su ključni za zaštitu podataka i omogućavaju oporavak u slučaju gubitka ili oštećenja. Backup pravi kopije podataka i čuva ih na sigurnom mestu, dok restore omogućava vraćanje podataka u prethodno stanje. Microsoft SQL Server podržava različite tipove rezervnih kopija: potpune, diferencijalne i transaction log kopije, koje se mogu kombinovati za optimalnu strategiju. </a:t>
            </a:r>
            <a:endParaRPr b="0" lang="sr-Latn-RS" sz="1600" spc="-1" strike="noStrike">
              <a:latin typeface="Arial"/>
            </a:endParaRPr>
          </a:p>
          <a:p>
            <a:pPr algn="just"/>
            <a:endParaRPr b="0" lang="sr-Latn-RS" sz="1600" spc="-1" strike="noStrike">
              <a:latin typeface="Arial"/>
            </a:endParaRPr>
          </a:p>
          <a:p>
            <a:pPr algn="just"/>
            <a:r>
              <a:rPr b="0" lang="sr-Latn-RS" sz="1600" spc="-1" strike="noStrike">
                <a:latin typeface="Barlow"/>
              </a:rPr>
              <a:t>Kreiranje i vraćanje rezervnih kopija mora se temeljiti na dobroj strategiji koja uključuje izbor tipa backup-a, frekvenciju pravljenja, testiranje i skladištenje kopija. Testiranje strategije vraćanja podataka je ključno za osiguranje funkcionalnosti i prepoznavanje potencijalnih problema. Pravilno upravljanje ovim procesima omogućava zaštitu podataka i brz oporavak u slučaju neuspeha.</a:t>
            </a:r>
            <a:endParaRPr b="0" lang="sr-Latn-RS" sz="16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3" name="CustomShape 1"/>
          <p:cNvSpPr/>
          <p:nvPr/>
        </p:nvSpPr>
        <p:spPr>
          <a:xfrm>
            <a:off x="1182240" y="393480"/>
            <a:ext cx="6738120" cy="80532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Tipovi rezervnih kopija</a:t>
            </a:r>
            <a:endParaRPr b="0" lang="en-US" sz="2400" spc="-1" strike="noStrike">
              <a:latin typeface="Arial"/>
            </a:endParaRPr>
          </a:p>
        </p:txBody>
      </p:sp>
      <p:sp>
        <p:nvSpPr>
          <p:cNvPr id="274" name="CustomShape 2"/>
          <p:cNvSpPr/>
          <p:nvPr/>
        </p:nvSpPr>
        <p:spPr>
          <a:xfrm>
            <a:off x="8750520" y="4356360"/>
            <a:ext cx="392040" cy="39204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7A7D6E96-AED7-41F1-9A0E-38FD7064D032}"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275" name="CustomShape 3"/>
          <p:cNvSpPr/>
          <p:nvPr/>
        </p:nvSpPr>
        <p:spPr>
          <a:xfrm>
            <a:off x="8191440" y="636480"/>
            <a:ext cx="319680" cy="31932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grpSp>
        <p:nvGrpSpPr>
          <p:cNvPr id="276" name="Group 4"/>
          <p:cNvGrpSpPr/>
          <p:nvPr/>
        </p:nvGrpSpPr>
        <p:grpSpPr>
          <a:xfrm>
            <a:off x="4000320" y="3886200"/>
            <a:ext cx="1943280" cy="914400"/>
            <a:chOff x="4000320" y="3886200"/>
            <a:chExt cx="1943280" cy="914400"/>
          </a:xfrm>
        </p:grpSpPr>
        <p:sp>
          <p:nvSpPr>
            <p:cNvPr id="277" name="CustomShape 5"/>
            <p:cNvSpPr/>
            <p:nvPr/>
          </p:nvSpPr>
          <p:spPr>
            <a:xfrm>
              <a:off x="4000320" y="3886200"/>
              <a:ext cx="1943280" cy="914400"/>
            </a:xfrm>
            <a:prstGeom prst="round2DiagRect">
              <a:avLst>
                <a:gd name="adj1" fmla="val 0"/>
                <a:gd name="adj2" fmla="val 17764"/>
              </a:avLst>
            </a:prstGeom>
            <a:solidFill>
              <a:srgbClr val="77bc65"/>
            </a:solidFill>
            <a:ln w="0">
              <a:noFill/>
            </a:ln>
          </p:spPr>
          <p:style>
            <a:lnRef idx="0"/>
            <a:fillRef idx="0"/>
            <a:effectRef idx="0"/>
            <a:fontRef idx="minor"/>
          </p:style>
        </p:sp>
        <p:sp>
          <p:nvSpPr>
            <p:cNvPr id="278" name="CustomShape 6"/>
            <p:cNvSpPr/>
            <p:nvPr/>
          </p:nvSpPr>
          <p:spPr>
            <a:xfrm>
              <a:off x="4457520" y="4114800"/>
              <a:ext cx="1450440" cy="387720"/>
            </a:xfrm>
            <a:prstGeom prst="rect">
              <a:avLst/>
            </a:prstGeom>
            <a:solidFill>
              <a:srgbClr val="77bc65"/>
            </a:solidFill>
            <a:ln w="0">
              <a:noFill/>
            </a:ln>
          </p:spPr>
          <p:style>
            <a:lnRef idx="0"/>
            <a:fillRef idx="0"/>
            <a:effectRef idx="0"/>
            <a:fontRef idx="minor"/>
          </p:style>
          <p:txBody>
            <a:bodyPr lIns="90000" rIns="90000" tIns="91440" bIns="91440">
              <a:noAutofit/>
            </a:bodyPr>
            <a:p>
              <a:pPr>
                <a:lnSpc>
                  <a:spcPct val="108000"/>
                </a:lnSpc>
                <a:spcAft>
                  <a:spcPts val="799"/>
                </a:spcAft>
              </a:pPr>
              <a:r>
                <a:rPr b="1" lang="en" sz="1100" spc="-1" strike="noStrike">
                  <a:solidFill>
                    <a:srgbClr val="ffffff"/>
                  </a:solidFill>
                  <a:latin typeface="Barlow"/>
                  <a:ea typeface="Barlow"/>
                </a:rPr>
                <a:t>Copy only backup </a:t>
              </a:r>
              <a:endParaRPr b="0" lang="en-US" sz="1100" spc="-1" strike="noStrike">
                <a:latin typeface="Arial"/>
              </a:endParaRPr>
            </a:p>
          </p:txBody>
        </p:sp>
      </p:grpSp>
      <p:grpSp>
        <p:nvGrpSpPr>
          <p:cNvPr id="279" name="Group 7"/>
          <p:cNvGrpSpPr/>
          <p:nvPr/>
        </p:nvGrpSpPr>
        <p:grpSpPr>
          <a:xfrm>
            <a:off x="1335960" y="1302120"/>
            <a:ext cx="1943280" cy="914400"/>
            <a:chOff x="1335960" y="1302120"/>
            <a:chExt cx="1943280" cy="914400"/>
          </a:xfrm>
        </p:grpSpPr>
        <p:sp>
          <p:nvSpPr>
            <p:cNvPr id="280" name="CustomShape 8"/>
            <p:cNvSpPr/>
            <p:nvPr/>
          </p:nvSpPr>
          <p:spPr>
            <a:xfrm>
              <a:off x="1335960" y="1302120"/>
              <a:ext cx="1943280" cy="914400"/>
            </a:xfrm>
            <a:prstGeom prst="round2DiagRect">
              <a:avLst>
                <a:gd name="adj1" fmla="val 0"/>
                <a:gd name="adj2" fmla="val 17764"/>
              </a:avLst>
            </a:prstGeom>
            <a:solidFill>
              <a:srgbClr val="77bc65"/>
            </a:solidFill>
            <a:ln w="0">
              <a:noFill/>
            </a:ln>
          </p:spPr>
          <p:style>
            <a:lnRef idx="0"/>
            <a:fillRef idx="0"/>
            <a:effectRef idx="0"/>
            <a:fontRef idx="minor"/>
          </p:style>
        </p:sp>
        <p:sp>
          <p:nvSpPr>
            <p:cNvPr id="281" name="CustomShape 9"/>
            <p:cNvSpPr/>
            <p:nvPr/>
          </p:nvSpPr>
          <p:spPr>
            <a:xfrm>
              <a:off x="1793160" y="1530720"/>
              <a:ext cx="1450440" cy="387720"/>
            </a:xfrm>
            <a:prstGeom prst="rect">
              <a:avLst/>
            </a:prstGeom>
            <a:solidFill>
              <a:srgbClr val="77bc65"/>
            </a:solidFill>
            <a:ln w="0">
              <a:noFill/>
            </a:ln>
          </p:spPr>
          <p:style>
            <a:lnRef idx="0"/>
            <a:fillRef idx="0"/>
            <a:effectRef idx="0"/>
            <a:fontRef idx="minor"/>
          </p:style>
          <p:txBody>
            <a:bodyPr lIns="90000" rIns="90000" tIns="91440" bIns="91440">
              <a:noAutofit/>
            </a:bodyPr>
            <a:p>
              <a:pPr>
                <a:lnSpc>
                  <a:spcPct val="108000"/>
                </a:lnSpc>
                <a:spcAft>
                  <a:spcPts val="799"/>
                </a:spcAft>
              </a:pPr>
              <a:r>
                <a:rPr b="1" lang="en" sz="1100" spc="-1" strike="noStrike">
                  <a:solidFill>
                    <a:srgbClr val="ffffff"/>
                  </a:solidFill>
                  <a:latin typeface="Barlow"/>
                  <a:ea typeface="Barlow"/>
                </a:rPr>
                <a:t>Full backup </a:t>
              </a:r>
              <a:endParaRPr b="0" lang="en-US" sz="1100" spc="-1" strike="noStrike">
                <a:latin typeface="Arial"/>
              </a:endParaRPr>
            </a:p>
          </p:txBody>
        </p:sp>
      </p:grpSp>
      <p:grpSp>
        <p:nvGrpSpPr>
          <p:cNvPr id="282" name="Group 10"/>
          <p:cNvGrpSpPr/>
          <p:nvPr/>
        </p:nvGrpSpPr>
        <p:grpSpPr>
          <a:xfrm>
            <a:off x="4000320" y="1371600"/>
            <a:ext cx="1943280" cy="914400"/>
            <a:chOff x="4000320" y="1371600"/>
            <a:chExt cx="1943280" cy="914400"/>
          </a:xfrm>
        </p:grpSpPr>
        <p:sp>
          <p:nvSpPr>
            <p:cNvPr id="283" name="CustomShape 11"/>
            <p:cNvSpPr/>
            <p:nvPr/>
          </p:nvSpPr>
          <p:spPr>
            <a:xfrm>
              <a:off x="4000320" y="1371600"/>
              <a:ext cx="1943280" cy="914400"/>
            </a:xfrm>
            <a:prstGeom prst="round2DiagRect">
              <a:avLst>
                <a:gd name="adj1" fmla="val 0"/>
                <a:gd name="adj2" fmla="val 17764"/>
              </a:avLst>
            </a:prstGeom>
            <a:solidFill>
              <a:srgbClr val="77bc65"/>
            </a:solidFill>
            <a:ln w="0">
              <a:noFill/>
            </a:ln>
          </p:spPr>
          <p:style>
            <a:lnRef idx="0"/>
            <a:fillRef idx="0"/>
            <a:effectRef idx="0"/>
            <a:fontRef idx="minor"/>
          </p:style>
        </p:sp>
        <p:sp>
          <p:nvSpPr>
            <p:cNvPr id="284" name="CustomShape 12"/>
            <p:cNvSpPr/>
            <p:nvPr/>
          </p:nvSpPr>
          <p:spPr>
            <a:xfrm>
              <a:off x="4457520" y="1600200"/>
              <a:ext cx="1450440" cy="387720"/>
            </a:xfrm>
            <a:prstGeom prst="rect">
              <a:avLst/>
            </a:prstGeom>
            <a:solidFill>
              <a:srgbClr val="77bc65"/>
            </a:solidFill>
            <a:ln w="0">
              <a:noFill/>
            </a:ln>
          </p:spPr>
          <p:style>
            <a:lnRef idx="0"/>
            <a:fillRef idx="0"/>
            <a:effectRef idx="0"/>
            <a:fontRef idx="minor"/>
          </p:style>
          <p:txBody>
            <a:bodyPr lIns="90000" rIns="90000" tIns="91440" bIns="91440">
              <a:noAutofit/>
            </a:bodyPr>
            <a:p>
              <a:pPr>
                <a:lnSpc>
                  <a:spcPct val="108000"/>
                </a:lnSpc>
                <a:spcAft>
                  <a:spcPts val="799"/>
                </a:spcAft>
              </a:pPr>
              <a:r>
                <a:rPr b="1" lang="en" sz="1100" spc="-1" strike="noStrike">
                  <a:solidFill>
                    <a:srgbClr val="ffffff"/>
                  </a:solidFill>
                  <a:latin typeface="Barlow"/>
                  <a:ea typeface="Barlow"/>
                </a:rPr>
                <a:t>Differential backup </a:t>
              </a:r>
              <a:endParaRPr b="0" lang="en-US" sz="1100" spc="-1" strike="noStrike">
                <a:latin typeface="Arial"/>
              </a:endParaRPr>
            </a:p>
          </p:txBody>
        </p:sp>
      </p:grpSp>
      <p:grpSp>
        <p:nvGrpSpPr>
          <p:cNvPr id="285" name="Group 13"/>
          <p:cNvGrpSpPr/>
          <p:nvPr/>
        </p:nvGrpSpPr>
        <p:grpSpPr>
          <a:xfrm>
            <a:off x="6743520" y="1371600"/>
            <a:ext cx="1943280" cy="914400"/>
            <a:chOff x="6743520" y="1371600"/>
            <a:chExt cx="1943280" cy="914400"/>
          </a:xfrm>
        </p:grpSpPr>
        <p:sp>
          <p:nvSpPr>
            <p:cNvPr id="286" name="CustomShape 14"/>
            <p:cNvSpPr/>
            <p:nvPr/>
          </p:nvSpPr>
          <p:spPr>
            <a:xfrm>
              <a:off x="6743520" y="1371600"/>
              <a:ext cx="1943280" cy="914400"/>
            </a:xfrm>
            <a:prstGeom prst="round2DiagRect">
              <a:avLst>
                <a:gd name="adj1" fmla="val 0"/>
                <a:gd name="adj2" fmla="val 17764"/>
              </a:avLst>
            </a:prstGeom>
            <a:solidFill>
              <a:srgbClr val="77bc65"/>
            </a:solidFill>
            <a:ln w="0">
              <a:noFill/>
            </a:ln>
          </p:spPr>
          <p:style>
            <a:lnRef idx="0"/>
            <a:fillRef idx="0"/>
            <a:effectRef idx="0"/>
            <a:fontRef idx="minor"/>
          </p:style>
        </p:sp>
        <p:sp>
          <p:nvSpPr>
            <p:cNvPr id="287" name="CustomShape 15"/>
            <p:cNvSpPr/>
            <p:nvPr/>
          </p:nvSpPr>
          <p:spPr>
            <a:xfrm>
              <a:off x="7200720" y="1600200"/>
              <a:ext cx="1450440" cy="387720"/>
            </a:xfrm>
            <a:prstGeom prst="rect">
              <a:avLst/>
            </a:prstGeom>
            <a:solidFill>
              <a:srgbClr val="77bc65"/>
            </a:solidFill>
            <a:ln w="0">
              <a:noFill/>
            </a:ln>
          </p:spPr>
          <p:style>
            <a:lnRef idx="0"/>
            <a:fillRef idx="0"/>
            <a:effectRef idx="0"/>
            <a:fontRef idx="minor"/>
          </p:style>
          <p:txBody>
            <a:bodyPr lIns="90000" rIns="90000" tIns="91440" bIns="91440">
              <a:noAutofit/>
            </a:bodyPr>
            <a:p>
              <a:pPr>
                <a:lnSpc>
                  <a:spcPct val="108000"/>
                </a:lnSpc>
                <a:spcAft>
                  <a:spcPts val="799"/>
                </a:spcAft>
              </a:pPr>
              <a:r>
                <a:rPr b="1" lang="en" sz="1100" spc="-1" strike="noStrike">
                  <a:solidFill>
                    <a:srgbClr val="ffffff"/>
                  </a:solidFill>
                  <a:latin typeface="Barlow"/>
                  <a:ea typeface="Barlow"/>
                </a:rPr>
                <a:t>Transactional log backup </a:t>
              </a:r>
              <a:endParaRPr b="0" lang="en-US" sz="1100" spc="-1" strike="noStrike">
                <a:latin typeface="Arial"/>
              </a:endParaRPr>
            </a:p>
          </p:txBody>
        </p:sp>
      </p:grpSp>
      <p:grpSp>
        <p:nvGrpSpPr>
          <p:cNvPr id="288" name="Group 16"/>
          <p:cNvGrpSpPr/>
          <p:nvPr/>
        </p:nvGrpSpPr>
        <p:grpSpPr>
          <a:xfrm>
            <a:off x="1371600" y="3886200"/>
            <a:ext cx="1943280" cy="914400"/>
            <a:chOff x="1371600" y="3886200"/>
            <a:chExt cx="1943280" cy="914400"/>
          </a:xfrm>
        </p:grpSpPr>
        <p:sp>
          <p:nvSpPr>
            <p:cNvPr id="289" name="CustomShape 17"/>
            <p:cNvSpPr/>
            <p:nvPr/>
          </p:nvSpPr>
          <p:spPr>
            <a:xfrm>
              <a:off x="1371600" y="3886200"/>
              <a:ext cx="1943280" cy="914400"/>
            </a:xfrm>
            <a:prstGeom prst="round2DiagRect">
              <a:avLst>
                <a:gd name="adj1" fmla="val 0"/>
                <a:gd name="adj2" fmla="val 17764"/>
              </a:avLst>
            </a:prstGeom>
            <a:solidFill>
              <a:srgbClr val="77bc65"/>
            </a:solidFill>
            <a:ln w="0">
              <a:noFill/>
            </a:ln>
          </p:spPr>
          <p:style>
            <a:lnRef idx="0"/>
            <a:fillRef idx="0"/>
            <a:effectRef idx="0"/>
            <a:fontRef idx="minor"/>
          </p:style>
        </p:sp>
        <p:sp>
          <p:nvSpPr>
            <p:cNvPr id="290" name="CustomShape 18"/>
            <p:cNvSpPr/>
            <p:nvPr/>
          </p:nvSpPr>
          <p:spPr>
            <a:xfrm>
              <a:off x="1828800" y="4114800"/>
              <a:ext cx="1450440" cy="387720"/>
            </a:xfrm>
            <a:prstGeom prst="rect">
              <a:avLst/>
            </a:prstGeom>
            <a:solidFill>
              <a:srgbClr val="77bc65"/>
            </a:solidFill>
            <a:ln w="0">
              <a:noFill/>
            </a:ln>
          </p:spPr>
          <p:style>
            <a:lnRef idx="0"/>
            <a:fillRef idx="0"/>
            <a:effectRef idx="0"/>
            <a:fontRef idx="minor"/>
          </p:style>
          <p:txBody>
            <a:bodyPr lIns="90000" rIns="90000" tIns="91440" bIns="91440">
              <a:noAutofit/>
            </a:bodyPr>
            <a:p>
              <a:pPr>
                <a:lnSpc>
                  <a:spcPct val="108000"/>
                </a:lnSpc>
                <a:spcAft>
                  <a:spcPts val="799"/>
                </a:spcAft>
              </a:pPr>
              <a:r>
                <a:rPr b="1" lang="en" sz="1100" spc="-1" strike="noStrike">
                  <a:solidFill>
                    <a:srgbClr val="ffffff"/>
                  </a:solidFill>
                  <a:latin typeface="Barlow"/>
                  <a:ea typeface="Barlow"/>
                </a:rPr>
                <a:t>Tail log backup </a:t>
              </a:r>
              <a:endParaRPr b="0" lang="en-US" sz="1100" spc="-1" strike="noStrike">
                <a:latin typeface="Arial"/>
              </a:endParaRPr>
            </a:p>
          </p:txBody>
        </p:sp>
      </p:grpSp>
      <p:grpSp>
        <p:nvGrpSpPr>
          <p:cNvPr id="291" name="Group 19"/>
          <p:cNvGrpSpPr/>
          <p:nvPr/>
        </p:nvGrpSpPr>
        <p:grpSpPr>
          <a:xfrm>
            <a:off x="6629400" y="3886200"/>
            <a:ext cx="1943280" cy="914400"/>
            <a:chOff x="6629400" y="3886200"/>
            <a:chExt cx="1943280" cy="914400"/>
          </a:xfrm>
        </p:grpSpPr>
        <p:sp>
          <p:nvSpPr>
            <p:cNvPr id="292" name="CustomShape 20"/>
            <p:cNvSpPr/>
            <p:nvPr/>
          </p:nvSpPr>
          <p:spPr>
            <a:xfrm>
              <a:off x="6629400" y="3886200"/>
              <a:ext cx="1943280" cy="914400"/>
            </a:xfrm>
            <a:prstGeom prst="round2DiagRect">
              <a:avLst>
                <a:gd name="adj1" fmla="val 0"/>
                <a:gd name="adj2" fmla="val 17764"/>
              </a:avLst>
            </a:prstGeom>
            <a:solidFill>
              <a:srgbClr val="77bc65"/>
            </a:solidFill>
            <a:ln w="0">
              <a:noFill/>
            </a:ln>
          </p:spPr>
          <p:style>
            <a:lnRef idx="0"/>
            <a:fillRef idx="0"/>
            <a:effectRef idx="0"/>
            <a:fontRef idx="minor"/>
          </p:style>
        </p:sp>
        <p:sp>
          <p:nvSpPr>
            <p:cNvPr id="293" name="CustomShape 21"/>
            <p:cNvSpPr/>
            <p:nvPr/>
          </p:nvSpPr>
          <p:spPr>
            <a:xfrm>
              <a:off x="7086600" y="4114800"/>
              <a:ext cx="1450440" cy="387720"/>
            </a:xfrm>
            <a:prstGeom prst="rect">
              <a:avLst/>
            </a:prstGeom>
            <a:solidFill>
              <a:srgbClr val="77bc65"/>
            </a:solidFill>
            <a:ln w="0">
              <a:noFill/>
            </a:ln>
          </p:spPr>
          <p:style>
            <a:lnRef idx="0"/>
            <a:fillRef idx="0"/>
            <a:effectRef idx="0"/>
            <a:fontRef idx="minor"/>
          </p:style>
          <p:txBody>
            <a:bodyPr lIns="90000" rIns="90000" tIns="91440" bIns="91440">
              <a:noAutofit/>
            </a:bodyPr>
            <a:p>
              <a:pPr>
                <a:lnSpc>
                  <a:spcPct val="108000"/>
                </a:lnSpc>
                <a:spcAft>
                  <a:spcPts val="799"/>
                </a:spcAft>
              </a:pPr>
              <a:r>
                <a:rPr b="1" lang="en" sz="1100" spc="-1" strike="noStrike">
                  <a:solidFill>
                    <a:srgbClr val="ffffff"/>
                  </a:solidFill>
                  <a:latin typeface="Barlow"/>
                  <a:ea typeface="Barlow"/>
                </a:rPr>
                <a:t>File log backup </a:t>
              </a:r>
              <a:endParaRPr b="0" lang="en-US" sz="1100" spc="-1" strike="noStrike">
                <a:latin typeface="Arial"/>
              </a:endParaRPr>
            </a:p>
          </p:txBody>
        </p:sp>
      </p:grpSp>
      <p:grpSp>
        <p:nvGrpSpPr>
          <p:cNvPr id="294" name="Group 22"/>
          <p:cNvGrpSpPr/>
          <p:nvPr/>
        </p:nvGrpSpPr>
        <p:grpSpPr>
          <a:xfrm>
            <a:off x="4000320" y="2514600"/>
            <a:ext cx="1943280" cy="914400"/>
            <a:chOff x="4000320" y="2514600"/>
            <a:chExt cx="1943280" cy="914400"/>
          </a:xfrm>
        </p:grpSpPr>
        <p:sp>
          <p:nvSpPr>
            <p:cNvPr id="295" name="CustomShape 23"/>
            <p:cNvSpPr/>
            <p:nvPr/>
          </p:nvSpPr>
          <p:spPr>
            <a:xfrm>
              <a:off x="4000320" y="2514600"/>
              <a:ext cx="1943280" cy="914400"/>
            </a:xfrm>
            <a:prstGeom prst="round2DiagRect">
              <a:avLst>
                <a:gd name="adj1" fmla="val 0"/>
                <a:gd name="adj2" fmla="val 17764"/>
              </a:avLst>
            </a:prstGeom>
            <a:solidFill>
              <a:srgbClr val="77bc65"/>
            </a:solidFill>
            <a:ln w="0">
              <a:noFill/>
            </a:ln>
          </p:spPr>
          <p:style>
            <a:lnRef idx="0"/>
            <a:fillRef idx="0"/>
            <a:effectRef idx="0"/>
            <a:fontRef idx="minor"/>
          </p:style>
        </p:sp>
        <p:sp>
          <p:nvSpPr>
            <p:cNvPr id="296" name="CustomShape 24"/>
            <p:cNvSpPr/>
            <p:nvPr/>
          </p:nvSpPr>
          <p:spPr>
            <a:xfrm>
              <a:off x="4457520" y="2743200"/>
              <a:ext cx="1450440" cy="387720"/>
            </a:xfrm>
            <a:prstGeom prst="rect">
              <a:avLst/>
            </a:prstGeom>
            <a:solidFill>
              <a:srgbClr val="77bc65"/>
            </a:solidFill>
            <a:ln w="0">
              <a:noFill/>
            </a:ln>
          </p:spPr>
          <p:style>
            <a:lnRef idx="0"/>
            <a:fillRef idx="0"/>
            <a:effectRef idx="0"/>
            <a:fontRef idx="minor"/>
          </p:style>
          <p:txBody>
            <a:bodyPr lIns="90000" rIns="90000" tIns="91440" bIns="91440">
              <a:noAutofit/>
            </a:bodyPr>
            <a:p>
              <a:pPr>
                <a:lnSpc>
                  <a:spcPct val="108000"/>
                </a:lnSpc>
                <a:spcAft>
                  <a:spcPts val="799"/>
                </a:spcAft>
              </a:pPr>
              <a:r>
                <a:rPr b="1" lang="en" sz="1100" spc="-1" strike="noStrike">
                  <a:solidFill>
                    <a:srgbClr val="ffffff"/>
                  </a:solidFill>
                  <a:latin typeface="Barlow"/>
                  <a:ea typeface="Barlow"/>
                </a:rPr>
                <a:t>Partial backup </a:t>
              </a:r>
              <a:endParaRPr b="0" lang="en-US" sz="1100" spc="-1" strike="noStrike">
                <a:latin typeface="Arial"/>
              </a:endParaRPr>
            </a:p>
          </p:txBody>
        </p:sp>
      </p:gr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97" name="CustomShape 1"/>
          <p:cNvSpPr/>
          <p:nvPr/>
        </p:nvSpPr>
        <p:spPr>
          <a:xfrm>
            <a:off x="1182240" y="393480"/>
            <a:ext cx="6738120" cy="80532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Tipovi rezervnih kopija</a:t>
            </a:r>
            <a:endParaRPr b="0" lang="en-US" sz="2400" spc="-1" strike="noStrike">
              <a:latin typeface="Arial"/>
            </a:endParaRPr>
          </a:p>
        </p:txBody>
      </p:sp>
      <p:sp>
        <p:nvSpPr>
          <p:cNvPr id="298" name="CustomShape 2"/>
          <p:cNvSpPr/>
          <p:nvPr/>
        </p:nvSpPr>
        <p:spPr>
          <a:xfrm>
            <a:off x="1600200" y="2286000"/>
            <a:ext cx="2097360" cy="3373200"/>
          </a:xfrm>
          <a:prstGeom prst="rect">
            <a:avLst/>
          </a:prstGeom>
          <a:noFill/>
          <a:ln w="0">
            <a:noFill/>
          </a:ln>
        </p:spPr>
        <p:style>
          <a:lnRef idx="0"/>
          <a:fillRef idx="0"/>
          <a:effectRef idx="0"/>
          <a:fontRef idx="minor"/>
        </p:style>
        <p:txBody>
          <a:bodyPr lIns="90000" rIns="90000" tIns="91440" bIns="91440">
            <a:noAutofit/>
          </a:bodyPr>
          <a:p>
            <a:pPr>
              <a:lnSpc>
                <a:spcPct val="108000"/>
              </a:lnSpc>
              <a:spcAft>
                <a:spcPts val="799"/>
              </a:spcAft>
            </a:pPr>
            <a:r>
              <a:rPr b="0" lang="en" sz="1600" spc="-1" strike="noStrike">
                <a:solidFill>
                  <a:srgbClr val="434343"/>
                </a:solidFill>
                <a:latin typeface="Barlow"/>
                <a:ea typeface="Barlow"/>
              </a:rPr>
              <a:t>Rezervne kopije</a:t>
            </a:r>
            <a:r>
              <a:rPr b="0" lang="sr-Latn-RS" sz="1600" spc="-1" strike="noStrike">
                <a:solidFill>
                  <a:srgbClr val="434343"/>
                </a:solidFill>
                <a:latin typeface="Barlow"/>
                <a:ea typeface="Times New Roman CE"/>
              </a:rPr>
              <a:t> je moguće kreirati </a:t>
            </a:r>
            <a:r>
              <a:rPr b="0" lang="en" sz="1600" spc="-1" strike="noStrike">
                <a:solidFill>
                  <a:srgbClr val="434343"/>
                </a:solidFill>
                <a:latin typeface="Barlow"/>
                <a:ea typeface="Barlow"/>
              </a:rPr>
              <a:t>i </a:t>
            </a:r>
            <a:r>
              <a:rPr b="0" lang="sr-Latn-RS" sz="1600" spc="-1" strike="noStrike">
                <a:solidFill>
                  <a:srgbClr val="434343"/>
                </a:solidFill>
                <a:latin typeface="Barlow"/>
                <a:ea typeface="Times New Roman CE"/>
              </a:rPr>
              <a:t>pomoću </a:t>
            </a:r>
            <a:r>
              <a:rPr b="0" i="1" lang="sr-Latn-RS" sz="1600" spc="-1" strike="noStrike">
                <a:solidFill>
                  <a:srgbClr val="434343"/>
                </a:solidFill>
                <a:latin typeface="Barlow"/>
                <a:ea typeface="Barlow"/>
              </a:rPr>
              <a:t>SQL Server Management Studio</a:t>
            </a:r>
            <a:r>
              <a:rPr b="0" lang="en" sz="1600" spc="-1" strike="noStrike">
                <a:solidFill>
                  <a:srgbClr val="434343"/>
                </a:solidFill>
                <a:latin typeface="Barlow"/>
                <a:ea typeface="Barlow"/>
              </a:rPr>
              <a:t>-a (</a:t>
            </a:r>
            <a:r>
              <a:rPr b="0" i="1" lang="sr-Latn-RS" sz="1600" spc="-1" strike="noStrike">
                <a:solidFill>
                  <a:srgbClr val="434343"/>
                </a:solidFill>
                <a:latin typeface="Barlow"/>
                <a:ea typeface="Barlow"/>
              </a:rPr>
              <a:t>Database → Tasks → Back Up…</a:t>
            </a:r>
            <a:r>
              <a:rPr b="0" lang="en" sz="1600" spc="-1" strike="noStrike">
                <a:solidFill>
                  <a:srgbClr val="434343"/>
                </a:solidFill>
                <a:latin typeface="Barlow"/>
                <a:ea typeface="Barlow"/>
              </a:rPr>
              <a:t>) </a:t>
            </a:r>
            <a:endParaRPr b="0" lang="sr-Latn-RS" sz="1600" spc="-1" strike="noStrike">
              <a:latin typeface="Barlow"/>
            </a:endParaRPr>
          </a:p>
        </p:txBody>
      </p:sp>
      <p:sp>
        <p:nvSpPr>
          <p:cNvPr id="299" name="CustomShape 3"/>
          <p:cNvSpPr/>
          <p:nvPr/>
        </p:nvSpPr>
        <p:spPr>
          <a:xfrm>
            <a:off x="8750520" y="4356360"/>
            <a:ext cx="392040" cy="39204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D80564AE-7107-48DD-9D9A-20972B6602A2}"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300" name="CustomShape 4"/>
          <p:cNvSpPr/>
          <p:nvPr/>
        </p:nvSpPr>
        <p:spPr>
          <a:xfrm>
            <a:off x="8191440" y="636480"/>
            <a:ext cx="319680" cy="31932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pic>
        <p:nvPicPr>
          <p:cNvPr id="301" name="" descr=""/>
          <p:cNvPicPr/>
          <p:nvPr/>
        </p:nvPicPr>
        <p:blipFill>
          <a:blip r:embed="rId2"/>
          <a:stretch/>
        </p:blipFill>
        <p:spPr>
          <a:xfrm>
            <a:off x="4124160" y="1600200"/>
            <a:ext cx="3876840" cy="336528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02" name="CustomShape 1"/>
          <p:cNvSpPr/>
          <p:nvPr/>
        </p:nvSpPr>
        <p:spPr>
          <a:xfrm>
            <a:off x="1182240" y="393480"/>
            <a:ext cx="6738120" cy="80532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Full backup</a:t>
            </a:r>
            <a:endParaRPr b="0" lang="en-US" sz="2400" spc="-1" strike="noStrike">
              <a:latin typeface="Arial"/>
            </a:endParaRPr>
          </a:p>
        </p:txBody>
      </p:sp>
      <p:sp>
        <p:nvSpPr>
          <p:cNvPr id="303" name="CustomShape 2"/>
          <p:cNvSpPr/>
          <p:nvPr/>
        </p:nvSpPr>
        <p:spPr>
          <a:xfrm>
            <a:off x="1560240" y="1375200"/>
            <a:ext cx="3240360" cy="337320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600" spc="-1" strike="noStrike">
                <a:solidFill>
                  <a:srgbClr val="434343"/>
                </a:solidFill>
                <a:latin typeface="Barlow"/>
                <a:ea typeface="Barlow"/>
              </a:rPr>
              <a:t>Potpuna rezervna kopija (full backup) kopira celu bazu podataka, uključujući tabele, procedure, funkcije, indekse, poglede i deo transaction log-a.</a:t>
            </a:r>
            <a:endParaRPr b="0" lang="en-US" sz="1600" spc="-1" strike="noStrike">
              <a:latin typeface="Arial"/>
            </a:endParaRPr>
          </a:p>
          <a:p>
            <a:pPr>
              <a:lnSpc>
                <a:spcPct val="100000"/>
              </a:lnSpc>
              <a:spcBef>
                <a:spcPts val="601"/>
              </a:spcBef>
              <a:tabLst>
                <a:tab algn="l" pos="0"/>
              </a:tabLst>
            </a:pPr>
            <a:r>
              <a:rPr b="0" lang="en" sz="1600" spc="-1" strike="noStrike">
                <a:solidFill>
                  <a:srgbClr val="434343"/>
                </a:solidFill>
                <a:latin typeface="Barlow"/>
                <a:ea typeface="Barlow"/>
              </a:rPr>
              <a:t>Omogućava vraćanje baze na tačan trenutak kada je backup napravljen, pružajući najpotpuniju zaštitu podataka.</a:t>
            </a:r>
            <a:endParaRPr b="0" lang="en-US" sz="1600" spc="-1" strike="noStrike">
              <a:latin typeface="Arial"/>
            </a:endParaRPr>
          </a:p>
        </p:txBody>
      </p:sp>
      <p:sp>
        <p:nvSpPr>
          <p:cNvPr id="304" name="CustomShape 3"/>
          <p:cNvSpPr/>
          <p:nvPr/>
        </p:nvSpPr>
        <p:spPr>
          <a:xfrm>
            <a:off x="5486400" y="1427400"/>
            <a:ext cx="3200400" cy="337320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600" spc="-1" strike="noStrike">
                <a:solidFill>
                  <a:srgbClr val="434343"/>
                </a:solidFill>
                <a:latin typeface="Barlow"/>
                <a:ea typeface="Barlow"/>
              </a:rPr>
              <a:t> </a:t>
            </a:r>
            <a:r>
              <a:rPr b="0" lang="en" sz="1600" spc="-1" strike="noStrike">
                <a:solidFill>
                  <a:srgbClr val="434343"/>
                </a:solidFill>
                <a:latin typeface="Barlow"/>
                <a:ea typeface="Barlow"/>
              </a:rPr>
              <a:t>Osnovni je tip rezervne kopije i najjednostavniji za vraćanje jer sadrži sve u jednoj datoteci.</a:t>
            </a:r>
            <a:endParaRPr b="0" lang="en-US" sz="1600" spc="-1" strike="noStrike">
              <a:latin typeface="Arial"/>
            </a:endParaRPr>
          </a:p>
          <a:p>
            <a:pPr>
              <a:lnSpc>
                <a:spcPct val="100000"/>
              </a:lnSpc>
              <a:spcBef>
                <a:spcPts val="601"/>
              </a:spcBef>
              <a:tabLst>
                <a:tab algn="l" pos="0"/>
              </a:tabLst>
            </a:pPr>
            <a:r>
              <a:rPr b="0" lang="en" sz="1600" spc="-1" strike="noStrike">
                <a:solidFill>
                  <a:srgbClr val="434343"/>
                </a:solidFill>
                <a:latin typeface="Barlow"/>
                <a:ea typeface="Barlow"/>
              </a:rPr>
              <a:t>Glavni nedostatak je da s rastom baze raste i vreme potrebno za pravljenje i vraćanje rezervne kopije.</a:t>
            </a:r>
            <a:endParaRPr b="0" lang="en-US" sz="1600" spc="-1" strike="noStrike">
              <a:latin typeface="Arial"/>
            </a:endParaRPr>
          </a:p>
          <a:p>
            <a:pPr>
              <a:lnSpc>
                <a:spcPct val="100000"/>
              </a:lnSpc>
              <a:spcBef>
                <a:spcPts val="601"/>
              </a:spcBef>
              <a:tabLst>
                <a:tab algn="l" pos="0"/>
              </a:tabLst>
            </a:pPr>
            <a:r>
              <a:rPr b="0" lang="en" sz="1600" spc="-1" strike="noStrike">
                <a:solidFill>
                  <a:srgbClr val="434343"/>
                </a:solidFill>
                <a:latin typeface="Barlow"/>
                <a:ea typeface="Barlow"/>
              </a:rPr>
              <a:t>Zbog toga je važno imati dobru strategiju backup-ovanja kako bi se efikasno upravljalo resursima i vremenom vraćanja.</a:t>
            </a:r>
            <a:endParaRPr b="0" lang="en-US" sz="1600" spc="-1" strike="noStrike">
              <a:latin typeface="Arial"/>
            </a:endParaRPr>
          </a:p>
        </p:txBody>
      </p:sp>
      <p:sp>
        <p:nvSpPr>
          <p:cNvPr id="305" name="CustomShape 4"/>
          <p:cNvSpPr/>
          <p:nvPr/>
        </p:nvSpPr>
        <p:spPr>
          <a:xfrm>
            <a:off x="8750520" y="4356360"/>
            <a:ext cx="392040" cy="39204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52EB6CFC-CE0E-471C-849B-B330B9835CFE}"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306" name="CustomShape 5"/>
          <p:cNvSpPr/>
          <p:nvPr/>
        </p:nvSpPr>
        <p:spPr>
          <a:xfrm>
            <a:off x="8191440" y="636480"/>
            <a:ext cx="319680" cy="31932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07" name="CustomShape 1"/>
          <p:cNvSpPr/>
          <p:nvPr/>
        </p:nvSpPr>
        <p:spPr>
          <a:xfrm>
            <a:off x="1182240" y="393480"/>
            <a:ext cx="6738120" cy="80532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Full backup</a:t>
            </a:r>
            <a:endParaRPr b="0" lang="en-US" sz="2400" spc="-1" strike="noStrike">
              <a:latin typeface="Arial"/>
            </a:endParaRPr>
          </a:p>
        </p:txBody>
      </p:sp>
      <p:sp>
        <p:nvSpPr>
          <p:cNvPr id="308" name="CustomShape 2"/>
          <p:cNvSpPr/>
          <p:nvPr/>
        </p:nvSpPr>
        <p:spPr>
          <a:xfrm>
            <a:off x="1828800" y="2743200"/>
            <a:ext cx="3240360" cy="337320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600" spc="-1" strike="noStrike">
                <a:solidFill>
                  <a:srgbClr val="434343"/>
                </a:solidFill>
                <a:latin typeface="Barlow"/>
                <a:ea typeface="Barlow"/>
              </a:rPr>
              <a:t>Kreiranje potpune rezervne kopije podataka u nekom sekvencijalnom periodu</a:t>
            </a:r>
            <a:endParaRPr b="0" lang="en-US" sz="1600" spc="-1" strike="noStrike">
              <a:latin typeface="Arial"/>
            </a:endParaRPr>
          </a:p>
        </p:txBody>
      </p:sp>
      <p:sp>
        <p:nvSpPr>
          <p:cNvPr id="309" name="CustomShape 3"/>
          <p:cNvSpPr/>
          <p:nvPr/>
        </p:nvSpPr>
        <p:spPr>
          <a:xfrm>
            <a:off x="8750520" y="4356360"/>
            <a:ext cx="392040" cy="39204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5E7B18E5-2771-4D5B-B111-822E55A7DA85}"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310" name="CustomShape 4"/>
          <p:cNvSpPr/>
          <p:nvPr/>
        </p:nvSpPr>
        <p:spPr>
          <a:xfrm>
            <a:off x="8191440" y="636480"/>
            <a:ext cx="319680" cy="31932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pic>
        <p:nvPicPr>
          <p:cNvPr id="311" name="" descr=""/>
          <p:cNvPicPr/>
          <p:nvPr/>
        </p:nvPicPr>
        <p:blipFill>
          <a:blip r:embed="rId2"/>
          <a:stretch/>
        </p:blipFill>
        <p:spPr>
          <a:xfrm>
            <a:off x="5029200" y="1323000"/>
            <a:ext cx="3377160" cy="370620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12" name="CustomShape 1"/>
          <p:cNvSpPr/>
          <p:nvPr/>
        </p:nvSpPr>
        <p:spPr>
          <a:xfrm>
            <a:off x="1182240" y="393480"/>
            <a:ext cx="6738120" cy="80532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Full backup</a:t>
            </a:r>
            <a:endParaRPr b="0" lang="en-US" sz="2400" spc="-1" strike="noStrike">
              <a:latin typeface="Arial"/>
            </a:endParaRPr>
          </a:p>
        </p:txBody>
      </p:sp>
      <p:sp>
        <p:nvSpPr>
          <p:cNvPr id="313" name="CustomShape 2"/>
          <p:cNvSpPr/>
          <p:nvPr/>
        </p:nvSpPr>
        <p:spPr>
          <a:xfrm>
            <a:off x="3617640" y="3256200"/>
            <a:ext cx="3240360" cy="337320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600" spc="-1" strike="noStrike">
                <a:solidFill>
                  <a:srgbClr val="434343"/>
                </a:solidFill>
                <a:latin typeface="Barlow"/>
                <a:ea typeface="Barlow"/>
              </a:rPr>
              <a:t>Naredba za kreiranje potpune rezervne kopije podataka </a:t>
            </a:r>
            <a:endParaRPr b="0" lang="en-US" sz="1600" spc="-1" strike="noStrike">
              <a:latin typeface="Arial"/>
            </a:endParaRPr>
          </a:p>
        </p:txBody>
      </p:sp>
      <p:sp>
        <p:nvSpPr>
          <p:cNvPr id="314" name="CustomShape 3"/>
          <p:cNvSpPr/>
          <p:nvPr/>
        </p:nvSpPr>
        <p:spPr>
          <a:xfrm>
            <a:off x="8750520" y="4356360"/>
            <a:ext cx="392040" cy="39204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3F356BF2-2E9B-4F4E-818F-13CFB72677A6}"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315" name="CustomShape 4"/>
          <p:cNvSpPr/>
          <p:nvPr/>
        </p:nvSpPr>
        <p:spPr>
          <a:xfrm>
            <a:off x="8191440" y="636480"/>
            <a:ext cx="319680" cy="31932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pic>
        <p:nvPicPr>
          <p:cNvPr id="316" name="" descr=""/>
          <p:cNvPicPr/>
          <p:nvPr/>
        </p:nvPicPr>
        <p:blipFill>
          <a:blip r:embed="rId2"/>
          <a:stretch/>
        </p:blipFill>
        <p:spPr>
          <a:xfrm>
            <a:off x="2370240" y="2210040"/>
            <a:ext cx="6087960" cy="76176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d9d9d9"/>
      </a:dk2>
      <a:lt2>
        <a:srgbClr val="f1f1f1"/>
      </a:lt2>
      <a:accent1>
        <a:srgbClr val="ffb000"/>
      </a:accent1>
      <a:accent2>
        <a:srgbClr val="ffe19e"/>
      </a:accent2>
      <a:accent3>
        <a:srgbClr val="6d9eeb"/>
      </a:accent3>
      <a:accent4>
        <a:srgbClr val="c9daf8"/>
      </a:accent4>
      <a:accent5>
        <a:srgbClr val="93c47d"/>
      </a:accent5>
      <a:accent6>
        <a:srgbClr val="d9ead3"/>
      </a:accent6>
      <a:hlink>
        <a:srgbClr val="ff9900"/>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d9d9d9"/>
      </a:dk2>
      <a:lt2>
        <a:srgbClr val="f1f1f1"/>
      </a:lt2>
      <a:accent1>
        <a:srgbClr val="ffb000"/>
      </a:accent1>
      <a:accent2>
        <a:srgbClr val="ffe19e"/>
      </a:accent2>
      <a:accent3>
        <a:srgbClr val="6d9eeb"/>
      </a:accent3>
      <a:accent4>
        <a:srgbClr val="c9daf8"/>
      </a:accent4>
      <a:accent5>
        <a:srgbClr val="93c47d"/>
      </a:accent5>
      <a:accent6>
        <a:srgbClr val="d9ead3"/>
      </a:accent6>
      <a:hlink>
        <a:srgbClr val="ff9900"/>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d9d9d9"/>
      </a:dk2>
      <a:lt2>
        <a:srgbClr val="f1f1f1"/>
      </a:lt2>
      <a:accent1>
        <a:srgbClr val="ffb000"/>
      </a:accent1>
      <a:accent2>
        <a:srgbClr val="ffe19e"/>
      </a:accent2>
      <a:accent3>
        <a:srgbClr val="6d9eeb"/>
      </a:accent3>
      <a:accent4>
        <a:srgbClr val="c9daf8"/>
      </a:accent4>
      <a:accent5>
        <a:srgbClr val="93c47d"/>
      </a:accent5>
      <a:accent6>
        <a:srgbClr val="d9ead3"/>
      </a:accent6>
      <a:hlink>
        <a:srgbClr val="ff9900"/>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d9d9d9"/>
      </a:dk2>
      <a:lt2>
        <a:srgbClr val="f1f1f1"/>
      </a:lt2>
      <a:accent1>
        <a:srgbClr val="ffb000"/>
      </a:accent1>
      <a:accent2>
        <a:srgbClr val="ffe19e"/>
      </a:accent2>
      <a:accent3>
        <a:srgbClr val="6d9eeb"/>
      </a:accent3>
      <a:accent4>
        <a:srgbClr val="c9daf8"/>
      </a:accent4>
      <a:accent5>
        <a:srgbClr val="93c47d"/>
      </a:accent5>
      <a:accent6>
        <a:srgbClr val="d9ead3"/>
      </a:accent6>
      <a:hlink>
        <a:srgbClr val="ff9900"/>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d9d9d9"/>
      </a:dk2>
      <a:lt2>
        <a:srgbClr val="f1f1f1"/>
      </a:lt2>
      <a:accent1>
        <a:srgbClr val="ffb000"/>
      </a:accent1>
      <a:accent2>
        <a:srgbClr val="ffe19e"/>
      </a:accent2>
      <a:accent3>
        <a:srgbClr val="6d9eeb"/>
      </a:accent3>
      <a:accent4>
        <a:srgbClr val="c9daf8"/>
      </a:accent4>
      <a:accent5>
        <a:srgbClr val="93c47d"/>
      </a:accent5>
      <a:accent6>
        <a:srgbClr val="d9ead3"/>
      </a:accent6>
      <a:hlink>
        <a:srgbClr val="ff9900"/>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d9d9d9"/>
      </a:dk2>
      <a:lt2>
        <a:srgbClr val="f1f1f1"/>
      </a:lt2>
      <a:accent1>
        <a:srgbClr val="ffb000"/>
      </a:accent1>
      <a:accent2>
        <a:srgbClr val="ffe19e"/>
      </a:accent2>
      <a:accent3>
        <a:srgbClr val="6d9eeb"/>
      </a:accent3>
      <a:accent4>
        <a:srgbClr val="c9daf8"/>
      </a:accent4>
      <a:accent5>
        <a:srgbClr val="93c47d"/>
      </a:accent5>
      <a:accent6>
        <a:srgbClr val="d9ead3"/>
      </a:accent6>
      <a:hlink>
        <a:srgbClr val="ff9900"/>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94</TotalTime>
  <Application>LibreOffice/7.0.2.2$Windows_X86_64 LibreOffice_project/8349ace3c3162073abd90d81fd06dcfb6b36b994</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2024-09-15T20:04:35Z</dcterms:modified>
  <cp:revision>22</cp:revision>
  <dc:subject/>
  <dc:title/>
</cp:coreProperties>
</file>